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media/image137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0"/>
  </p:notesMasterIdLst>
  <p:sldIdLst>
    <p:sldId id="325" r:id="rId2"/>
    <p:sldId id="326" r:id="rId3"/>
    <p:sldId id="258" r:id="rId4"/>
    <p:sldId id="327" r:id="rId5"/>
    <p:sldId id="328" r:id="rId6"/>
    <p:sldId id="333" r:id="rId7"/>
    <p:sldId id="261" r:id="rId8"/>
    <p:sldId id="262" r:id="rId9"/>
    <p:sldId id="341" r:id="rId10"/>
    <p:sldId id="342" r:id="rId11"/>
    <p:sldId id="264" r:id="rId12"/>
    <p:sldId id="343" r:id="rId13"/>
    <p:sldId id="344" r:id="rId14"/>
    <p:sldId id="332" r:id="rId15"/>
    <p:sldId id="267" r:id="rId16"/>
    <p:sldId id="268" r:id="rId17"/>
    <p:sldId id="345" r:id="rId18"/>
    <p:sldId id="269" r:id="rId19"/>
    <p:sldId id="270" r:id="rId20"/>
    <p:sldId id="271" r:id="rId21"/>
    <p:sldId id="272" r:id="rId22"/>
    <p:sldId id="273" r:id="rId23"/>
    <p:sldId id="329" r:id="rId24"/>
    <p:sldId id="275" r:id="rId25"/>
    <p:sldId id="276" r:id="rId26"/>
    <p:sldId id="337" r:id="rId27"/>
    <p:sldId id="278" r:id="rId28"/>
    <p:sldId id="330" r:id="rId29"/>
    <p:sldId id="280" r:id="rId30"/>
    <p:sldId id="338" r:id="rId31"/>
    <p:sldId id="339" r:id="rId32"/>
    <p:sldId id="282" r:id="rId33"/>
    <p:sldId id="283" r:id="rId34"/>
    <p:sldId id="284" r:id="rId35"/>
    <p:sldId id="340" r:id="rId36"/>
    <p:sldId id="286" r:id="rId37"/>
    <p:sldId id="346" r:id="rId38"/>
    <p:sldId id="288" r:id="rId39"/>
    <p:sldId id="289" r:id="rId40"/>
    <p:sldId id="331" r:id="rId41"/>
    <p:sldId id="291" r:id="rId42"/>
    <p:sldId id="292" r:id="rId43"/>
    <p:sldId id="293" r:id="rId44"/>
    <p:sldId id="294" r:id="rId45"/>
    <p:sldId id="295" r:id="rId46"/>
    <p:sldId id="296" r:id="rId47"/>
    <p:sldId id="347" r:id="rId48"/>
    <p:sldId id="298" r:id="rId49"/>
    <p:sldId id="354" r:id="rId50"/>
    <p:sldId id="359" r:id="rId51"/>
    <p:sldId id="301" r:id="rId52"/>
    <p:sldId id="360" r:id="rId53"/>
    <p:sldId id="334" r:id="rId54"/>
    <p:sldId id="304" r:id="rId55"/>
    <p:sldId id="335" r:id="rId56"/>
    <p:sldId id="336" r:id="rId57"/>
    <p:sldId id="307" r:id="rId58"/>
    <p:sldId id="361" r:id="rId59"/>
    <p:sldId id="362" r:id="rId60"/>
    <p:sldId id="363" r:id="rId61"/>
    <p:sldId id="310" r:id="rId62"/>
    <p:sldId id="311" r:id="rId63"/>
    <p:sldId id="348" r:id="rId64"/>
    <p:sldId id="313" r:id="rId65"/>
    <p:sldId id="314" r:id="rId66"/>
    <p:sldId id="364" r:id="rId67"/>
    <p:sldId id="349" r:id="rId68"/>
    <p:sldId id="357" r:id="rId69"/>
    <p:sldId id="358" r:id="rId70"/>
    <p:sldId id="350" r:id="rId71"/>
    <p:sldId id="351" r:id="rId72"/>
    <p:sldId id="352" r:id="rId73"/>
    <p:sldId id="353" r:id="rId74"/>
    <p:sldId id="320" r:id="rId75"/>
    <p:sldId id="321" r:id="rId76"/>
    <p:sldId id="322" r:id="rId77"/>
    <p:sldId id="356" r:id="rId78"/>
    <p:sldId id="355" r:id="rId7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788BF8F-7847-4F25-9CCF-C0E929587D68}">
  <a:tblStyle styleId="{6788BF8F-7847-4F25-9CCF-C0E929587D68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703"/>
  </p:normalViewPr>
  <p:slideViewPr>
    <p:cSldViewPr snapToGrid="0" snapToObjects="1">
      <p:cViewPr>
        <p:scale>
          <a:sx n="100" d="100"/>
          <a:sy n="100" d="100"/>
        </p:scale>
        <p:origin x="1728" y="7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85" Type="http://schemas.microsoft.com/office/2015/10/relationships/revisionInfo" Target="revisionInfo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680984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19282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49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1900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05463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4496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0148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Здравствуйте, уважаемые Коллеги! 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Меня зовут Анна,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endParaRPr lang="ru" sz="1100" dirty="0">
              <a:solidFill>
                <a:schemeClr val="dk1"/>
              </a:solidFill>
            </a:endParaRP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                а это Антон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Поверьте, очень сложно уместить в 15 минутную презентацию опыт открытия новой страны и год работы без выходных, работая по 15 часов в день ежедневно.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И у Вас обязательно появятся вопросы, на которые мы с радостью ответим сегодня или в любое другое время.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Российский рынок, по ряду причин, был нам малоинтересен. И нам, первооткрывателям в душе, всегда хочется двигаться вперед и открывать новые возможности.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Так и было решено поехать в Азию летом 2015года.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737053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9730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964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5796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в 2015 году нам казалось что ​Российский рынок уже сильно зарегулирован, сильна конкуренция, 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и я подумал - а почему бы не стать первооткрывателями PAyDay Loan в стране где этого еще не придумали?!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сказано - сделано. собрались и поехали в камбоджу!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наши приключения - начались!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146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58854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7639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421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Здравствуйте, уважаемые Коллеги! 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Меня зовут Анна,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endParaRPr lang="ru" sz="1100" dirty="0">
              <a:solidFill>
                <a:schemeClr val="dk1"/>
              </a:solidFill>
            </a:endParaRP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                а это Антон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Поверьте, очень сложно уместить в 15 минутную презентацию опыт открытия новой страны и год работы без выходных, работая по 15 часов в день ежедневно.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И у Вас обязательно появятся вопросы, на которые мы с радостью ответим сегодня или в любое другое время.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Российский рынок, по ряду причин, был нам малоинтересен. И нам, первооткрывателям в душе, всегда хочется двигаться вперед и открывать новые возможности.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Так и было решено поехать в Азию летом 2015года.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67008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8065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6403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928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Здравствуйте, уважаемые Коллеги! 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Меня зовут Анна,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endParaRPr lang="ru" sz="1100" dirty="0">
              <a:solidFill>
                <a:schemeClr val="dk1"/>
              </a:solidFill>
            </a:endParaRP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                                                                                                                                                                            а это Антон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Поверьте, очень сложно уместить в 15 минутную презентацию опыт открытия новой страны и год работы без выходных, работая по 15 часов в день ежедневно.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И у Вас обязательно появятся вопросы, на которые мы с радостью ответим сегодня или в любое другое время.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Российский рынок, по ряду причин, был нам малоинтересен. И нам, первооткрывателям в душе, всегда хочется двигаться вперед и открывать новые возможности.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00" dirty="0">
                <a:solidFill>
                  <a:schemeClr val="dk1"/>
                </a:solidFill>
              </a:rPr>
              <a:t>Так и было решено поехать в Азию летом 2015года.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61638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95726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2205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6611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40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562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0987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272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56687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3399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016837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Shape 5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73209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2206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06921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Shape 5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586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157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7440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0489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161808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Shape 5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Shape 5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Shape 5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86243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417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9519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  <a:endParaRPr lang="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2"/>
                </a:solidFill>
              </a:rPr>
              <a:t>‹#›</a:t>
            </a:fld>
            <a:endParaRPr lang="ru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jp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jpg"/><Relationship Id="rId5" Type="http://schemas.openxmlformats.org/officeDocument/2006/relationships/image" Target="../media/image48.jp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monusluy.com/" TargetMode="External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5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hyperlink" Target="https://www.facebook.com/inteangroup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1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0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4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0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1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7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9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0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jp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 6"/>
          <p:cNvCxnSpPr/>
          <p:nvPr/>
        </p:nvCxnSpPr>
        <p:spPr>
          <a:xfrm>
            <a:off x="276726" y="227838"/>
            <a:ext cx="0" cy="698594"/>
          </a:xfrm>
          <a:prstGeom prst="line">
            <a:avLst/>
          </a:prstGeom>
          <a:ln w="123825">
            <a:gradFill>
              <a:gsLst>
                <a:gs pos="0">
                  <a:srgbClr val="2172BD"/>
                </a:gs>
                <a:gs pos="100000">
                  <a:srgbClr val="40A8EE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  <p:pic>
        <p:nvPicPr>
          <p:cNvPr id="10" name="Shape 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55"/>
          <p:cNvSpPr txBox="1"/>
          <p:nvPr/>
        </p:nvSpPr>
        <p:spPr>
          <a:xfrm>
            <a:off x="5279150" y="88950"/>
            <a:ext cx="3831300" cy="496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70BC"/>
                </a:solidFill>
                <a:latin typeface="Segoe UI Semibold" panose="020B0702040204020203" pitchFamily="34" charset="0"/>
                <a:sym typeface="Calibri"/>
              </a:rPr>
              <a:t>Payday loans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3000" dirty="0" smtClean="0">
                <a:solidFill>
                  <a:srgbClr val="0070BC"/>
                </a:solidFill>
                <a:latin typeface="Segoe UI Semibold" panose="020B0702040204020203" pitchFamily="34" charset="0"/>
              </a:rPr>
              <a:t>លុយ</a:t>
            </a:r>
            <a:r>
              <a:rPr lang="ru" sz="3000" dirty="0">
                <a:solidFill>
                  <a:srgbClr val="0070BC"/>
                </a:solidFill>
                <a:latin typeface="Segoe UI Semibold" panose="020B0702040204020203" pitchFamily="34" charset="0"/>
              </a:rPr>
              <a:t>មុនបើកប្រាក់ខែ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600" dirty="0" smtClean="0">
                <a:solidFill>
                  <a:srgbClr val="0070BC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in Cambodia </a:t>
            </a:r>
            <a:r>
              <a:rPr lang="ru" sz="3600" dirty="0" smtClean="0">
                <a:solidFill>
                  <a:srgbClr val="0070BC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! </a:t>
            </a:r>
            <a:endParaRPr lang="ru" sz="3600" dirty="0">
              <a:solidFill>
                <a:srgbClr val="0070BC"/>
              </a:solidFill>
              <a:latin typeface="Segoe UI Semibold" panose="020B0702040204020203" pitchFamily="34" charset="0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3600" b="1" dirty="0" smtClean="0">
                <a:solidFill>
                  <a:srgbClr val="70AD47"/>
                </a:solidFill>
                <a:latin typeface="Calibri"/>
                <a:ea typeface="Calibri"/>
                <a:cs typeface="Calibri"/>
                <a:sym typeface="Calibri"/>
              </a:rPr>
              <a:t>			</a:t>
            </a:r>
            <a:endParaRPr sz="3600" b="1" dirty="0">
              <a:solidFill>
                <a:srgbClr val="70AD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5620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5">
            <a:extLst>
              <a:ext uri="{FF2B5EF4-FFF2-40B4-BE49-F238E27FC236}">
                <a16:creationId xmlns="" xmlns:a16="http://schemas.microsoft.com/office/drawing/2014/main" id="{D70BAEAD-CD89-430A-A0EC-FFF7FA1C449D}"/>
              </a:ext>
            </a:extLst>
          </p:cNvPr>
          <p:cNvSpPr/>
          <p:nvPr/>
        </p:nvSpPr>
        <p:spPr>
          <a:xfrm rot="16200000" flipV="1">
            <a:off x="4497049" y="-1349115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Shape 110">
            <a:extLst>
              <a:ext uri="{FF2B5EF4-FFF2-40B4-BE49-F238E27FC236}">
                <a16:creationId xmlns="" xmlns:a16="http://schemas.microsoft.com/office/drawing/2014/main" id="{B5FDC8CE-B755-41AC-9F5A-E7EEB2C995B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443" y="1322368"/>
            <a:ext cx="1383225" cy="13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11">
            <a:extLst>
              <a:ext uri="{FF2B5EF4-FFF2-40B4-BE49-F238E27FC236}">
                <a16:creationId xmlns="" xmlns:a16="http://schemas.microsoft.com/office/drawing/2014/main" id="{6DECFFAC-B2F6-4B2B-9608-2CF1A20F325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6381" y="2711706"/>
            <a:ext cx="895349" cy="901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2">
            <a:extLst>
              <a:ext uri="{FF2B5EF4-FFF2-40B4-BE49-F238E27FC236}">
                <a16:creationId xmlns="" xmlns:a16="http://schemas.microsoft.com/office/drawing/2014/main" id="{0490177B-AE23-423A-82BB-80DC737223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1334" y="1713373"/>
            <a:ext cx="895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13">
            <a:extLst>
              <a:ext uri="{FF2B5EF4-FFF2-40B4-BE49-F238E27FC236}">
                <a16:creationId xmlns="" xmlns:a16="http://schemas.microsoft.com/office/drawing/2014/main" id="{93F3D6A1-C558-4460-B93E-39F5F6E6C78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8833"/>
          <a:stretch/>
        </p:blipFill>
        <p:spPr>
          <a:xfrm>
            <a:off x="7013575" y="349150"/>
            <a:ext cx="1165349" cy="117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114">
            <a:extLst>
              <a:ext uri="{FF2B5EF4-FFF2-40B4-BE49-F238E27FC236}">
                <a16:creationId xmlns="" xmlns:a16="http://schemas.microsoft.com/office/drawing/2014/main" id="{24D5ABFA-4717-4538-BB83-6531C4ACD66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76185" y="2095516"/>
            <a:ext cx="1285149" cy="128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15">
            <a:extLst>
              <a:ext uri="{FF2B5EF4-FFF2-40B4-BE49-F238E27FC236}">
                <a16:creationId xmlns="" xmlns:a16="http://schemas.microsoft.com/office/drawing/2014/main" id="{1A9C760C-B00C-40E8-BFB4-04D42C818C7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2782" y="925366"/>
            <a:ext cx="942050" cy="9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80E0FC5-DABC-41B3-BBFA-D55243E359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303" y="1084286"/>
            <a:ext cx="783130" cy="7831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0233BE4-D36E-498E-B9E9-370D4F0A3C8C}"/>
              </a:ext>
            </a:extLst>
          </p:cNvPr>
          <p:cNvSpPr txBox="1"/>
          <p:nvPr/>
        </p:nvSpPr>
        <p:spPr>
          <a:xfrm>
            <a:off x="1343378" y="1141825"/>
            <a:ext cx="2833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About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50 MFIs are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involved in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consumer lending</a:t>
            </a:r>
            <a:endParaRPr lang="en-US" dirty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2CE77B4B-300B-401F-80AB-CCBD4E92A3BC}"/>
              </a:ext>
            </a:extLst>
          </p:cNvPr>
          <p:cNvSpPr/>
          <p:nvPr/>
        </p:nvSpPr>
        <p:spPr>
          <a:xfrm>
            <a:off x="1342407" y="2236589"/>
            <a:ext cx="319572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Authorized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capital - $ 1.5 million, which is similar to a small bank in Russia</a:t>
            </a:r>
            <a:endParaRPr lang="en-US" dirty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F15B23C-28D5-4E84-9774-C782EB4B4448}"/>
              </a:ext>
            </a:extLst>
          </p:cNvPr>
          <p:cNvSpPr txBox="1"/>
          <p:nvPr/>
        </p:nvSpPr>
        <p:spPr>
          <a:xfrm>
            <a:off x="1351978" y="3186163"/>
            <a:ext cx="2833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Average check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is up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$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5000</a:t>
            </a:r>
            <a:endParaRPr lang="ru" dirty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  <a:sym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9875BDB-9EA0-4744-A3BA-26AFE9BBB75C}"/>
              </a:ext>
            </a:extLst>
          </p:cNvPr>
          <p:cNvSpPr/>
          <p:nvPr/>
        </p:nvSpPr>
        <p:spPr>
          <a:xfrm>
            <a:off x="1310782" y="389886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Collateral can be provided by: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land, houses, original passports and a </a:t>
            </a:r>
            <a:r>
              <a:rPr lang="en-US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bail granter represented by the </a:t>
            </a:r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local elder</a:t>
            </a:r>
            <a:endParaRPr lang="ru" dirty="0"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  <a:sym typeface="Calibri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055612C8-1294-4525-B81C-F71F6AD0CF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863" y="2095516"/>
            <a:ext cx="747940" cy="74794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FF3BE949-D07B-4837-869F-67D1049F8B1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596" y="2884780"/>
            <a:ext cx="910544" cy="91054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="" xmlns:a16="http://schemas.microsoft.com/office/drawing/2014/main" id="{B9146536-6B1B-4E8A-AD3A-8814FFFB03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8303" y="3841571"/>
            <a:ext cx="724971" cy="724971"/>
          </a:xfrm>
          <a:prstGeom prst="rect">
            <a:avLst/>
          </a:prstGeom>
        </p:spPr>
      </p:pic>
      <p:pic>
        <p:nvPicPr>
          <p:cNvPr id="19" name="Рисунок 4">
            <a:extLst>
              <a:ext uri="{FF2B5EF4-FFF2-40B4-BE49-F238E27FC236}">
                <a16:creationId xmlns="" xmlns:a16="http://schemas.microsoft.com/office/drawing/2014/main" id="{2C25DB12-3080-496F-AF1C-F0659CA3D1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ctrTitle"/>
          </p:nvPr>
        </p:nvSpPr>
        <p:spPr>
          <a:xfrm>
            <a:off x="402011" y="578064"/>
            <a:ext cx="8520600" cy="1761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4400" dirty="0" smtClean="0">
                <a:latin typeface="Segoe UI Semibold" panose="020B0702040204020203" pitchFamily="34" charset="0"/>
              </a:rPr>
              <a:t>What about Banks</a:t>
            </a:r>
            <a:r>
              <a:rPr lang="ru" sz="4400" dirty="0" smtClean="0">
                <a:latin typeface="Segoe UI Semibold" panose="020B0702040204020203" pitchFamily="34" charset="0"/>
              </a:rPr>
              <a:t> </a:t>
            </a:r>
            <a:r>
              <a:rPr lang="ru" sz="4400" dirty="0">
                <a:latin typeface="Segoe UI Semibold" panose="020B0702040204020203" pitchFamily="34" charset="0"/>
              </a:rPr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4400" dirty="0" smtClean="0">
                <a:latin typeface="Segoe UI Semibold" panose="020B0702040204020203" pitchFamily="34" charset="0"/>
              </a:rPr>
              <a:t>they also earn money</a:t>
            </a:r>
            <a:r>
              <a:rPr lang="ru" sz="4400" dirty="0" smtClean="0">
                <a:latin typeface="Segoe UI Semibold" panose="020B0702040204020203" pitchFamily="34" charset="0"/>
              </a:rPr>
              <a:t>! </a:t>
            </a:r>
            <a:endParaRPr lang="ru" sz="4400" dirty="0">
              <a:latin typeface="Segoe UI Semibold" panose="020B0702040204020203" pitchFamily="34" charset="0"/>
            </a:endParaRP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076" y="2472267"/>
            <a:ext cx="6195036" cy="1680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5">
            <a:extLst>
              <a:ext uri="{FF2B5EF4-FFF2-40B4-BE49-F238E27FC236}">
                <a16:creationId xmlns="" xmlns:a16="http://schemas.microsoft.com/office/drawing/2014/main" id="{D70BAEAD-CD89-430A-A0EC-FFF7FA1C449D}"/>
              </a:ext>
            </a:extLst>
          </p:cNvPr>
          <p:cNvSpPr/>
          <p:nvPr/>
        </p:nvSpPr>
        <p:spPr>
          <a:xfrm>
            <a:off x="0" y="0"/>
            <a:ext cx="149902" cy="2777067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Shape 128">
            <a:extLst>
              <a:ext uri="{FF2B5EF4-FFF2-40B4-BE49-F238E27FC236}">
                <a16:creationId xmlns="" xmlns:a16="http://schemas.microsoft.com/office/drawing/2014/main" id="{6DC4A289-6A7C-47BD-BD21-1D4F321A0D7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666" y="-1"/>
            <a:ext cx="4443329" cy="277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9D841FD9-D548-4F53-8AB9-0252C52F9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68" y="4178968"/>
            <a:ext cx="964532" cy="964532"/>
          </a:xfrm>
          <a:prstGeom prst="rect">
            <a:avLst/>
          </a:prstGeom>
        </p:spPr>
      </p:pic>
      <p:sp>
        <p:nvSpPr>
          <p:cNvPr id="8" name="Shape 129">
            <a:extLst>
              <a:ext uri="{FF2B5EF4-FFF2-40B4-BE49-F238E27FC236}">
                <a16:creationId xmlns="" xmlns:a16="http://schemas.microsoft.com/office/drawing/2014/main" id="{B4D3C21C-804D-42DB-9EAB-23FEC1C2BC16}"/>
              </a:ext>
            </a:extLst>
          </p:cNvPr>
          <p:cNvSpPr txBox="1"/>
          <p:nvPr/>
        </p:nvSpPr>
        <p:spPr>
          <a:xfrm>
            <a:off x="159955" y="2889956"/>
            <a:ext cx="8871155" cy="19529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7391"/>
              </a:lnSpc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ABA-Bank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the top 3 Cambodian banks (at the level of Russian Alfa Bank) All Top Management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speak Russian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(!) - it's easy to negotiate :) according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to the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colleagues from ABA - all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transactions</a:t>
            </a:r>
          </a:p>
          <a:p>
            <a:pPr lvl="0">
              <a:lnSpc>
                <a:spcPct val="117391"/>
              </a:lnSpc>
            </a:pPr>
            <a:r>
              <a:rPr lang="en-US" sz="2800" dirty="0" smtClean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 to</a:t>
            </a:r>
            <a:r>
              <a:rPr lang="ru" sz="2800" dirty="0" smtClean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sz="2800" dirty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$ 500 000 </a:t>
            </a:r>
            <a:r>
              <a:rPr lang="en-US" sz="2800" dirty="0" smtClean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are free from financial monitoring</a:t>
            </a:r>
            <a:endParaRPr lang="ru" sz="2800" dirty="0">
              <a:solidFill>
                <a:srgbClr val="00B0F0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17391"/>
              </a:lnSpc>
            </a:pP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and the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Bank lets it pass,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even if the money comes from Afghanistan or Syria.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But, of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course, with a sum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that is over </a:t>
            </a:r>
            <a:r>
              <a:rPr lang="ru" sz="1200" dirty="0" smtClean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$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500 000 a contract can be demanded.</a:t>
            </a:r>
            <a:endParaRPr lang="ru" sz="1150" dirty="0">
              <a:solidFill>
                <a:srgbClr val="666666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210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 131">
            <a:extLst>
              <a:ext uri="{FF2B5EF4-FFF2-40B4-BE49-F238E27FC236}">
                <a16:creationId xmlns="" xmlns:a16="http://schemas.microsoft.com/office/drawing/2014/main" id="{625BB631-AC97-4222-A273-A3D7313D0D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770" b="29650"/>
          <a:stretch/>
        </p:blipFill>
        <p:spPr>
          <a:xfrm>
            <a:off x="5226755" y="1066687"/>
            <a:ext cx="3917244" cy="239568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132">
            <a:extLst>
              <a:ext uri="{FF2B5EF4-FFF2-40B4-BE49-F238E27FC236}">
                <a16:creationId xmlns="" xmlns:a16="http://schemas.microsoft.com/office/drawing/2014/main" id="{E58B18FC-038D-4B0B-AEF6-11D28400B9C1}"/>
              </a:ext>
            </a:extLst>
          </p:cNvPr>
          <p:cNvSpPr txBox="1"/>
          <p:nvPr/>
        </p:nvSpPr>
        <p:spPr>
          <a:xfrm>
            <a:off x="5226756" y="3462375"/>
            <a:ext cx="3917244" cy="8075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Common representative</a:t>
            </a: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: </a:t>
            </a: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TOMATO bank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Perhaps,</a:t>
            </a:r>
            <a:r>
              <a:rPr lang="en-US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it lands money for growing of </a:t>
            </a:r>
            <a:r>
              <a:rPr lang="en-US" dirty="0" err="1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tomatos</a:t>
            </a:r>
            <a:r>
              <a:rPr lang="en-US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:</a:t>
            </a: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)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1" name="Shape 130">
            <a:extLst>
              <a:ext uri="{FF2B5EF4-FFF2-40B4-BE49-F238E27FC236}">
                <a16:creationId xmlns="" xmlns:a16="http://schemas.microsoft.com/office/drawing/2014/main" id="{9F2FF11B-5D64-45DF-928C-9B2DA9133621}"/>
              </a:ext>
            </a:extLst>
          </p:cNvPr>
          <p:cNvSpPr txBox="1"/>
          <p:nvPr/>
        </p:nvSpPr>
        <p:spPr>
          <a:xfrm>
            <a:off x="293340" y="1222970"/>
            <a:ext cx="4346393" cy="275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In Cambodia</a:t>
            </a: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: 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36 Banks for 1.5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million</a:t>
            </a:r>
            <a:r>
              <a:rPr lang="ru-RU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citizens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country takes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honorable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7th place on money laundering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:)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ull trust to banks of locals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 precedents of banks burst</a:t>
            </a:r>
            <a:endParaRPr lang="en-US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none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of the banks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have been revoked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the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license</a:t>
            </a:r>
          </a:p>
          <a:p>
            <a:pPr marL="285750" lvl="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 financial pyramids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it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is very 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convenient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business</a:t>
            </a:r>
            <a:r>
              <a:rPr lang="en-US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that the official currency in the country is the US dollar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ru" dirty="0">
              <a:solidFill>
                <a:srgbClr val="00B0F0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Прямоугольник 5">
            <a:extLst>
              <a:ext uri="{FF2B5EF4-FFF2-40B4-BE49-F238E27FC236}">
                <a16:creationId xmlns="" xmlns:a16="http://schemas.microsoft.com/office/drawing/2014/main" id="{D2165DEC-507D-49E4-9EAE-04A2C95F4540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4">
            <a:extLst>
              <a:ext uri="{FF2B5EF4-FFF2-40B4-BE49-F238E27FC236}">
                <a16:creationId xmlns="" xmlns:a16="http://schemas.microsoft.com/office/drawing/2014/main" id="{C24E07A9-3494-4E7D-BF87-A7AB37B200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4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B0F0"/>
                </a:solidFill>
              </a:rPr>
              <a:t>0</a:t>
            </a:r>
            <a:r>
              <a:rPr lang="ru-RU" sz="9600" dirty="0">
                <a:solidFill>
                  <a:srgbClr val="00B0F0"/>
                </a:solidFill>
              </a:rPr>
              <a:t>2</a:t>
            </a:r>
          </a:p>
        </p:txBody>
      </p:sp>
      <p:pic>
        <p:nvPicPr>
          <p:cNvPr id="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147" y="0"/>
            <a:ext cx="5059853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179882" y="1514036"/>
            <a:ext cx="4713942" cy="260076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 very simple checklist: how to test the country for "discoverability"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endParaRPr lang="ru" sz="3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579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262" y="2330254"/>
            <a:ext cx="2990948" cy="301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8262" y="0"/>
            <a:ext cx="3020521" cy="22653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116190" y="419879"/>
            <a:ext cx="946868" cy="648784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6190" y="1160917"/>
            <a:ext cx="946868" cy="648784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16190" y="1901955"/>
            <a:ext cx="946868" cy="648784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6190" y="2642993"/>
            <a:ext cx="946868" cy="648784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16190" y="3384031"/>
            <a:ext cx="946868" cy="648784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16190" y="4125070"/>
            <a:ext cx="946868" cy="648784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1063057" y="419879"/>
            <a:ext cx="4933007" cy="648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lvl="1"/>
            <a:r>
              <a:rPr lang="en-US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“CONSUMING</a:t>
            </a:r>
            <a:r>
              <a:rPr lang="ru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”</a:t>
            </a:r>
            <a:r>
              <a:rPr lang="en-US" b="1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begins</a:t>
            </a:r>
            <a:r>
              <a:rPr lang="ru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: </a:t>
            </a:r>
            <a:endParaRPr lang="en-US" b="1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  <a:p>
            <a:pPr lvl="1"/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Middle class is growing, GDP is increasing by 6% every year</a:t>
            </a: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.</a:t>
            </a: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063056" y="1160917"/>
            <a:ext cx="4933007" cy="648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Cheap lead generation</a:t>
            </a:r>
            <a:r>
              <a:rPr lang="ru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: </a:t>
            </a: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all Internet users LIVE in Facebook</a:t>
            </a:r>
            <a:endParaRPr lang="ru-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063055" y="1901954"/>
            <a:ext cx="4933007" cy="648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Easy money delivering</a:t>
            </a:r>
            <a:r>
              <a:rPr lang="ru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: </a:t>
            </a:r>
            <a:r>
              <a:rPr lang="en-US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any SIM card </a:t>
            </a: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holder has e-purse</a:t>
            </a:r>
            <a:endParaRPr lang="ru-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063054" y="2605287"/>
            <a:ext cx="4933007" cy="648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lvl="0">
              <a:lnSpc>
                <a:spcPct val="115000"/>
              </a:lnSpc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20% of citizens have credit histories</a:t>
            </a:r>
            <a:endParaRPr lang="ru" b="1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063053" y="3393230"/>
            <a:ext cx="4933007" cy="648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lvl="0">
              <a:lnSpc>
                <a:spcPct val="115000"/>
              </a:lnSpc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Absence of competition</a:t>
            </a:r>
            <a:r>
              <a:rPr lang="ru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: </a:t>
            </a: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every market participant finds a thought about lending money NON-COLLATERAL scary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1063052" y="4115871"/>
            <a:ext cx="4933007" cy="6487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lvl="2">
              <a:lnSpc>
                <a:spcPct val="115000"/>
              </a:lnSpc>
              <a:buClr>
                <a:schemeClr val="dk1"/>
              </a:buClr>
            </a:pPr>
            <a:r>
              <a:rPr lang="en-US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Easy regulation</a:t>
            </a:r>
            <a:r>
              <a:rPr lang="ru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: </a:t>
            </a: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the government doesn’t have enough resources to control different industries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7" y="456705"/>
            <a:ext cx="575132" cy="575132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7" y="1197743"/>
            <a:ext cx="575132" cy="575132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" y="1938780"/>
            <a:ext cx="575132" cy="57513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" y="2679817"/>
            <a:ext cx="575132" cy="57513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" y="3430056"/>
            <a:ext cx="575132" cy="575132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33" y="4115871"/>
            <a:ext cx="575132" cy="57513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l="13718" r="11374"/>
          <a:stretch/>
        </p:blipFill>
        <p:spPr>
          <a:xfrm>
            <a:off x="4010261" y="3247"/>
            <a:ext cx="5133739" cy="514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B0F0"/>
                </a:solidFill>
              </a:rPr>
              <a:t>03</a:t>
            </a:r>
            <a:endParaRPr lang="ru-RU" sz="9600" dirty="0">
              <a:solidFill>
                <a:srgbClr val="00B0F0"/>
              </a:solidFill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392601" y="1382311"/>
            <a:ext cx="3346886" cy="238212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l"/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</a:t>
            </a: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ow 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to sleep </a:t>
            </a: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well 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or </a:t>
            </a:r>
            <a:r>
              <a:rPr lang="en-US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searching for a </a:t>
            </a:r>
            <a:r>
              <a:rPr lang="en-US" sz="32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local partner</a:t>
            </a:r>
            <a:endParaRPr lang="ru" sz="30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5">
            <a:extLst>
              <a:ext uri="{FF2B5EF4-FFF2-40B4-BE49-F238E27FC236}">
                <a16:creationId xmlns="" xmlns:a16="http://schemas.microsoft.com/office/drawing/2014/main" id="{D2165DEC-507D-49E4-9EAE-04A2C95F4540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8F3E542-F942-4AB1-BE9D-0212D331ED86}"/>
              </a:ext>
            </a:extLst>
          </p:cNvPr>
          <p:cNvSpPr/>
          <p:nvPr/>
        </p:nvSpPr>
        <p:spPr>
          <a:xfrm>
            <a:off x="2218266" y="370838"/>
            <a:ext cx="4572000" cy="992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7391"/>
              </a:lnSpc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Knocking at doors of 30 companies, we’ve found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>
              <a:lnSpc>
                <a:spcPct val="117391"/>
              </a:lnSpc>
            </a:pPr>
            <a:r>
              <a:rPr lang="ru" sz="3600" dirty="0">
                <a:solidFill>
                  <a:srgbClr val="00B0F0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 </a:t>
            </a:r>
            <a:r>
              <a:rPr lang="en-US" sz="36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partners</a:t>
            </a:r>
            <a:endParaRPr lang="ru" sz="3600" dirty="0">
              <a:solidFill>
                <a:srgbClr val="00B0F0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Shape 158">
            <a:extLst>
              <a:ext uri="{FF2B5EF4-FFF2-40B4-BE49-F238E27FC236}">
                <a16:creationId xmlns="" xmlns:a16="http://schemas.microsoft.com/office/drawing/2014/main" id="{E3830CE3-D241-4377-AA0E-375303EA5BC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26894" b="22474"/>
          <a:stretch/>
        </p:blipFill>
        <p:spPr>
          <a:xfrm>
            <a:off x="1081393" y="2092756"/>
            <a:ext cx="2666518" cy="10125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7566794-C1FB-4E2A-BBC8-7F7836CA9BA6}"/>
              </a:ext>
            </a:extLst>
          </p:cNvPr>
          <p:cNvSpPr/>
          <p:nvPr/>
        </p:nvSpPr>
        <p:spPr>
          <a:xfrm>
            <a:off x="5464231" y="2263973"/>
            <a:ext cx="20040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dirty="0">
                <a:solidFill>
                  <a:schemeClr val="dk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OKNHA SORN SOKNA</a:t>
            </a:r>
            <a:endParaRPr lang="en-US" dirty="0">
              <a:latin typeface="Segoe UI Semibold" panose="020B0702040204020203" pitchFamily="34" charset="0"/>
            </a:endParaRPr>
          </a:p>
        </p:txBody>
      </p:sp>
      <p:pic>
        <p:nvPicPr>
          <p:cNvPr id="6" name="Рисунок 4">
            <a:extLst>
              <a:ext uri="{FF2B5EF4-FFF2-40B4-BE49-F238E27FC236}">
                <a16:creationId xmlns="" xmlns:a16="http://schemas.microsoft.com/office/drawing/2014/main" id="{773F29DE-E3A4-46A2-BF69-247A19B7AD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30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68575" y="437216"/>
            <a:ext cx="4094700" cy="2507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5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​</a:t>
            </a:r>
            <a:endParaRPr sz="1150" dirty="0">
              <a:solidFill>
                <a:srgbClr val="980000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1D2129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Japan venture found</a:t>
            </a:r>
            <a:r>
              <a:rPr lang="ru" sz="1800" b="1" dirty="0" smtClean="0">
                <a:solidFill>
                  <a:srgbClr val="1D2129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ru" sz="1800" b="1" dirty="0">
                <a:solidFill>
                  <a:srgbClr val="1D2129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- 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800" b="1" dirty="0">
                <a:solidFill>
                  <a:srgbClr val="00B0F0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East Wing ASA Capital </a:t>
            </a:r>
          </a:p>
          <a:p>
            <a:pPr lvl="0">
              <a:lnSpc>
                <a:spcPct val="117391"/>
              </a:lnSpc>
            </a:pPr>
            <a:r>
              <a:rPr lang="ru" sz="1800" b="1" dirty="0">
                <a:solidFill>
                  <a:srgbClr val="1D2129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($100 </a:t>
            </a:r>
            <a:r>
              <a:rPr lang="en-US" sz="1800" b="1" dirty="0" err="1" smtClean="0">
                <a:solidFill>
                  <a:srgbClr val="1D2129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milliion</a:t>
            </a:r>
            <a:r>
              <a:rPr lang="en-US" sz="1800" b="1" dirty="0" smtClean="0">
                <a:solidFill>
                  <a:srgbClr val="1D2129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 under the regulation</a:t>
            </a:r>
            <a:r>
              <a:rPr lang="ru" sz="1800" b="1" dirty="0" smtClean="0">
                <a:solidFill>
                  <a:srgbClr val="1D2129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)</a:t>
            </a:r>
            <a:endParaRPr lang="ru" sz="1800" b="1" dirty="0">
              <a:solidFill>
                <a:srgbClr val="1D2129"/>
              </a:solidFill>
              <a:highlight>
                <a:srgbClr val="FFFFFF"/>
              </a:highlight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  <a:p>
            <a:pPr lvl="0">
              <a:lnSpc>
                <a:spcPct val="117391"/>
              </a:lnSpc>
            </a:pPr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gave us credence and 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became a co-founder with 50% participation, and their local partner - Khmer </a:t>
            </a:r>
            <a:r>
              <a:rPr lang="en-US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Oknha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Sorn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dirty="0" err="1">
                <a:latin typeface="Segoe UI Semibold" panose="020B0702040204020203" pitchFamily="34" charset="0"/>
                <a:cs typeface="Segoe UI Semibold" panose="020B0702040204020203" pitchFamily="34" charset="0"/>
              </a:rPr>
              <a:t>Sokna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provided us with shelter</a:t>
            </a:r>
            <a:r>
              <a:rPr lang="en-US" sz="1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, office space and full legal support</a:t>
            </a:r>
            <a:endParaRPr lang="ru" sz="1800" dirty="0">
              <a:solidFill>
                <a:srgbClr val="1D2129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t="26894" b="22474"/>
          <a:stretch/>
        </p:blipFill>
        <p:spPr>
          <a:xfrm>
            <a:off x="5848226" y="37388"/>
            <a:ext cx="3295774" cy="125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1503" y="1846550"/>
            <a:ext cx="4942497" cy="32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5" y="3093186"/>
            <a:ext cx="3767350" cy="58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35900" y="1344969"/>
            <a:ext cx="3108100" cy="44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/>
          <p:nvPr/>
        </p:nvSpPr>
        <p:spPr>
          <a:xfrm>
            <a:off x="4163275" y="1540571"/>
            <a:ext cx="1684951" cy="24989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800" dirty="0">
                <a:solidFill>
                  <a:srgbClr val="1D2129"/>
                </a:solidFill>
              </a:rPr>
              <a:t>Tetsuji Nagata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253258" y="78575"/>
            <a:ext cx="2787239" cy="5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chemeClr val="dk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Our second partner</a:t>
            </a:r>
          </a:p>
          <a:p>
            <a:pPr lvl="0">
              <a:spcBef>
                <a:spcPts val="0"/>
              </a:spcBef>
              <a:buNone/>
            </a:pPr>
            <a:r>
              <a:rPr lang="ru" sz="1800" b="1" dirty="0" smtClean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OKNHA </a:t>
            </a:r>
            <a:r>
              <a:rPr lang="ru" sz="1800" b="1" dirty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SORN SOKNA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127" y="0"/>
            <a:ext cx="4709851" cy="425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-6200" y="881018"/>
            <a:ext cx="4296600" cy="3837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 "/>
              </a:rPr>
              <a:t>Has a TITLE </a:t>
            </a:r>
            <a:r>
              <a:rPr lang="en-US" dirty="0">
                <a:latin typeface="Segoe UI "/>
              </a:rPr>
              <a:t>"OKNHA" - the highest social rank among Cambodian citizens (analogue </a:t>
            </a:r>
            <a:r>
              <a:rPr lang="en-US" dirty="0" smtClean="0">
                <a:latin typeface="Segoe UI "/>
              </a:rPr>
              <a:t>– the SIR in </a:t>
            </a:r>
            <a:r>
              <a:rPr lang="en-US" dirty="0">
                <a:latin typeface="Segoe UI "/>
              </a:rPr>
              <a:t>England</a:t>
            </a:r>
            <a:r>
              <a:rPr lang="ru" dirty="0" smtClean="0"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" dirty="0"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ru" dirty="0"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Segoe UI "/>
              </a:rPr>
              <a:t>Adviser to the Prime Ministe</a:t>
            </a:r>
            <a:r>
              <a:rPr lang="en-US" dirty="0">
                <a:latin typeface="Segoe UI "/>
              </a:rPr>
              <a:t>r of Cambodia on economic </a:t>
            </a:r>
            <a:r>
              <a:rPr lang="en-US" dirty="0" smtClean="0">
                <a:latin typeface="Segoe UI "/>
              </a:rPr>
              <a:t>issues</a:t>
            </a:r>
          </a:p>
          <a:p>
            <a:pPr lvl="3"/>
            <a:endParaRPr dirty="0"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In Cambodia, the Prime Minister is the head of the state </a:t>
            </a:r>
            <a:r>
              <a:rPr lang="ru" dirty="0" smtClean="0"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smtClean="0"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en-US" dirty="0" smtClean="0">
                <a:latin typeface="Segoe UI "/>
              </a:rPr>
              <a:t>n </a:t>
            </a:r>
            <a:r>
              <a:rPr lang="en-US" dirty="0">
                <a:latin typeface="Segoe UI "/>
              </a:rPr>
              <a:t>Russia, Mr. </a:t>
            </a:r>
            <a:r>
              <a:rPr lang="en-US" dirty="0" err="1">
                <a:latin typeface="Segoe UI "/>
              </a:rPr>
              <a:t>Kudrin</a:t>
            </a:r>
            <a:r>
              <a:rPr lang="en-US" dirty="0">
                <a:latin typeface="Segoe UI "/>
              </a:rPr>
              <a:t> </a:t>
            </a:r>
            <a:r>
              <a:rPr lang="en-US" dirty="0" smtClean="0">
                <a:latin typeface="Segoe UI "/>
              </a:rPr>
              <a:t>has a </a:t>
            </a:r>
            <a:r>
              <a:rPr lang="en-US" dirty="0">
                <a:latin typeface="Segoe UI "/>
              </a:rPr>
              <a:t>similar position </a:t>
            </a:r>
            <a:r>
              <a:rPr lang="en-US" dirty="0" smtClean="0">
                <a:latin typeface="Segoe UI "/>
              </a:rPr>
              <a:t>(the adviser to </a:t>
            </a:r>
            <a:r>
              <a:rPr lang="en-US" dirty="0">
                <a:latin typeface="Segoe UI "/>
              </a:rPr>
              <a:t>our President, </a:t>
            </a:r>
            <a:r>
              <a:rPr lang="en-US" dirty="0" smtClean="0">
                <a:latin typeface="Segoe UI "/>
              </a:rPr>
              <a:t>V.V. </a:t>
            </a:r>
            <a:r>
              <a:rPr lang="en-US" dirty="0">
                <a:latin typeface="Segoe UI "/>
              </a:rPr>
              <a:t>Putin)</a:t>
            </a:r>
            <a:endParaRPr lang="ru" dirty="0"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ru" dirty="0"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member of ASEAN</a:t>
            </a:r>
          </a:p>
          <a:p>
            <a:pPr lvl="0"/>
            <a:endParaRPr lang="en-US" dirty="0"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 "/>
              </a:rPr>
              <a:t>In </a:t>
            </a:r>
            <a:r>
              <a:rPr lang="en-US" dirty="0">
                <a:latin typeface="Segoe UI "/>
              </a:rPr>
              <a:t>recognition of </a:t>
            </a:r>
            <a:r>
              <a:rPr lang="en-US" dirty="0" smtClean="0">
                <a:latin typeface="Segoe UI "/>
              </a:rPr>
              <a:t>his </a:t>
            </a:r>
            <a:r>
              <a:rPr lang="en-US" dirty="0">
                <a:latin typeface="Segoe UI "/>
              </a:rPr>
              <a:t>contribution to the development of Cambodia, </a:t>
            </a:r>
            <a:r>
              <a:rPr lang="en-US" dirty="0" err="1">
                <a:latin typeface="Segoe UI "/>
              </a:rPr>
              <a:t>Oknha</a:t>
            </a:r>
            <a:r>
              <a:rPr lang="en-US" dirty="0">
                <a:latin typeface="Segoe UI "/>
              </a:rPr>
              <a:t> (e) </a:t>
            </a:r>
            <a:r>
              <a:rPr lang="en-US" dirty="0" err="1">
                <a:latin typeface="Segoe UI "/>
              </a:rPr>
              <a:t>Sorn</a:t>
            </a:r>
            <a:r>
              <a:rPr lang="en-US" dirty="0">
                <a:latin typeface="Segoe UI "/>
              </a:rPr>
              <a:t> </a:t>
            </a:r>
            <a:r>
              <a:rPr lang="en-US" dirty="0" err="1">
                <a:latin typeface="Segoe UI "/>
              </a:rPr>
              <a:t>Sokna</a:t>
            </a:r>
            <a:r>
              <a:rPr lang="en-US" dirty="0">
                <a:latin typeface="Segoe UI "/>
              </a:rPr>
              <a:t> (e) </a:t>
            </a:r>
            <a:r>
              <a:rPr lang="en-US" dirty="0" smtClean="0">
                <a:latin typeface="Segoe UI "/>
              </a:rPr>
              <a:t>was </a:t>
            </a:r>
            <a:r>
              <a:rPr lang="en-US" dirty="0">
                <a:latin typeface="Segoe UI "/>
              </a:rPr>
              <a:t>awarded a number of royal decorations and awards.</a:t>
            </a:r>
            <a:endParaRPr lang="ru" dirty="0"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71" name="Shape 171"/>
          <p:cNvSpPr txBox="1"/>
          <p:nvPr/>
        </p:nvSpPr>
        <p:spPr>
          <a:xfrm>
            <a:off x="4434105" y="4252187"/>
            <a:ext cx="2830050" cy="4665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 "/>
              </a:rPr>
              <a:t>Prime Minister of Cambodia</a:t>
            </a:r>
            <a:r>
              <a:rPr lang="ru" dirty="0" smtClean="0">
                <a:solidFill>
                  <a:schemeClr val="dk1"/>
                </a:solidFill>
                <a:latin typeface="Segoe UI "/>
              </a:rPr>
              <a:t>,</a:t>
            </a:r>
            <a:endParaRPr lang="ru" dirty="0">
              <a:solidFill>
                <a:schemeClr val="dk1"/>
              </a:solidFill>
              <a:latin typeface="Segoe UI 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 "/>
              </a:rPr>
              <a:t>The head of the state</a:t>
            </a:r>
            <a:r>
              <a:rPr lang="ru" dirty="0" smtClean="0">
                <a:solidFill>
                  <a:schemeClr val="dk1"/>
                </a:solidFill>
                <a:latin typeface="Segoe UI "/>
              </a:rPr>
              <a:t> </a:t>
            </a:r>
            <a:r>
              <a:rPr lang="ru" dirty="0">
                <a:solidFill>
                  <a:schemeClr val="dk1"/>
                </a:solidFill>
                <a:latin typeface="Segoe UI "/>
              </a:rPr>
              <a:t>- </a:t>
            </a:r>
            <a:r>
              <a:rPr lang="en-US" dirty="0" smtClean="0">
                <a:solidFill>
                  <a:schemeClr val="dk1"/>
                </a:solidFill>
                <a:latin typeface="Segoe UI "/>
              </a:rPr>
              <a:t>Hun</a:t>
            </a:r>
            <a:r>
              <a:rPr lang="ru" dirty="0" smtClean="0">
                <a:solidFill>
                  <a:schemeClr val="dk1"/>
                </a:solidFill>
                <a:latin typeface="Segoe UI 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Segoe UI "/>
              </a:rPr>
              <a:t>Sen</a:t>
            </a:r>
            <a:endParaRPr lang="ru" dirty="0">
              <a:solidFill>
                <a:schemeClr val="dk1"/>
              </a:solidFill>
              <a:latin typeface="Segoe UI 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7407900" y="4247703"/>
            <a:ext cx="1736100" cy="43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dirty="0">
                <a:solidFill>
                  <a:schemeClr val="dk1"/>
                </a:solidFill>
                <a:latin typeface="Segoe UI "/>
              </a:rPr>
              <a:t>Oknha Sorn Sokna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 "/>
              </a:rPr>
              <a:t>Our second partner</a:t>
            </a:r>
            <a:endParaRPr lang="ru" dirty="0">
              <a:solidFill>
                <a:schemeClr val="dk1"/>
              </a:solidFill>
              <a:latin typeface="Segoe UI 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178968"/>
            <a:ext cx="964532" cy="96453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Shape 62"/>
          <p:cNvPicPr preferRelativeResize="0"/>
          <p:nvPr/>
        </p:nvPicPr>
        <p:blipFill rotWithShape="1">
          <a:blip r:embed="rId4">
            <a:alphaModFix/>
          </a:blip>
          <a:srcRect l="13931"/>
          <a:stretch/>
        </p:blipFill>
        <p:spPr>
          <a:xfrm>
            <a:off x="2728210" y="1547100"/>
            <a:ext cx="3056173" cy="35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63"/>
          <p:cNvPicPr preferRelativeResize="0"/>
          <p:nvPr/>
        </p:nvPicPr>
        <p:blipFill rotWithShape="1">
          <a:blip r:embed="rId5">
            <a:alphaModFix/>
          </a:blip>
          <a:srcRect t="12134"/>
          <a:stretch/>
        </p:blipFill>
        <p:spPr>
          <a:xfrm>
            <a:off x="6092521" y="-20988"/>
            <a:ext cx="3057396" cy="35977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728210" y="1117703"/>
            <a:ext cx="305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Anna</a:t>
            </a:r>
            <a:endParaRPr lang="ru-RU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3744" y="3576736"/>
            <a:ext cx="3056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Anton</a:t>
            </a:r>
            <a:endParaRPr lang="ru-RU" sz="24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Shape 64"/>
          <p:cNvSpPr txBox="1"/>
          <p:nvPr/>
        </p:nvSpPr>
        <p:spPr>
          <a:xfrm>
            <a:off x="149902" y="2130527"/>
            <a:ext cx="2398426" cy="8824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We set up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28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PayDay </a:t>
            </a:r>
            <a:r>
              <a:rPr lang="ru" sz="2800" dirty="0">
                <a:solidFill>
                  <a:schemeClr val="dk1"/>
                </a:solidFill>
                <a:latin typeface="Segoe UI Semibold" panose="020B0702040204020203" pitchFamily="34" charset="0"/>
              </a:rPr>
              <a:t>loan </a:t>
            </a:r>
            <a:r>
              <a:rPr lang="en-US" sz="28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in Cambodia	</a:t>
            </a:r>
            <a:endParaRPr lang="ru" sz="2800" dirty="0">
              <a:solidFill>
                <a:schemeClr val="dk1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848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274" y="0"/>
            <a:ext cx="2721898" cy="534966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l="9592"/>
          <a:stretch/>
        </p:blipFill>
        <p:spPr>
          <a:xfrm>
            <a:off x="0" y="2640600"/>
            <a:ext cx="4877075" cy="25029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9" name="Shape 179"/>
          <p:cNvPicPr preferRelativeResize="0"/>
          <p:nvPr/>
        </p:nvPicPr>
        <p:blipFill rotWithShape="1">
          <a:blip r:embed="rId5">
            <a:alphaModFix/>
          </a:blip>
          <a:srcRect l="16770"/>
          <a:stretch/>
        </p:blipFill>
        <p:spPr>
          <a:xfrm>
            <a:off x="3537124" y="0"/>
            <a:ext cx="2989150" cy="51435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0" name="Shape 1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32489"/>
            <a:ext cx="3537124" cy="281739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1" name="Shape 181"/>
          <p:cNvSpPr txBox="1"/>
          <p:nvPr/>
        </p:nvSpPr>
        <p:spPr>
          <a:xfrm>
            <a:off x="0" y="4617017"/>
            <a:ext cx="9159804" cy="5589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the ASEAN forum</a:t>
            </a:r>
            <a:r>
              <a:rPr lang="ru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2016</a:t>
            </a:r>
            <a:r>
              <a:rPr lang="en-US" b="1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We are on the delegation</a:t>
            </a:r>
            <a:endParaRPr lang="ru" b="1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Rule of handshake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a one handshake we greeted the Russian President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ctrTitle"/>
          </p:nvPr>
        </p:nvSpPr>
        <p:spPr>
          <a:xfrm>
            <a:off x="1755423" y="2699436"/>
            <a:ext cx="5633155" cy="78883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We’ve become a part of the family</a:t>
            </a:r>
            <a:r>
              <a:rPr lang="ru-RU" sz="28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of our co-founders</a:t>
            </a:r>
            <a:endParaRPr lang="ru" sz="2800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l="21948" t="30388" r="22244" b="44179"/>
          <a:stretch/>
        </p:blipFill>
        <p:spPr>
          <a:xfrm>
            <a:off x="1" y="489427"/>
            <a:ext cx="9144001" cy="212667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8" name="Shape 188"/>
          <p:cNvSpPr txBox="1"/>
          <p:nvPr/>
        </p:nvSpPr>
        <p:spPr>
          <a:xfrm>
            <a:off x="0" y="3474317"/>
            <a:ext cx="8229600" cy="14659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We are slightly to the left of the center</a:t>
            </a:r>
            <a:r>
              <a:rPr lang="ru-RU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ru" dirty="0">
              <a:solidFill>
                <a:schemeClr val="tx1"/>
              </a:solidFill>
              <a:highlight>
                <a:srgbClr val="FFFFFF"/>
              </a:highlight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And even became known throughout the country</a:t>
            </a:r>
            <a:endParaRPr lang="ru" sz="1150" dirty="0">
              <a:solidFill>
                <a:schemeClr val="tx1"/>
              </a:solidFill>
              <a:highlight>
                <a:srgbClr val="FFFFFF"/>
              </a:highlight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17391"/>
              </a:lnSpc>
            </a:pPr>
            <a:r>
              <a:rPr lang="en-US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The main newspaper of the city </a:t>
            </a:r>
            <a:r>
              <a:rPr lang="ru" dirty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Phnom Penh Post </a:t>
            </a:r>
            <a:r>
              <a:rPr lang="en-US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mentioned us  in its article</a:t>
            </a:r>
            <a:endParaRPr lang="ru" dirty="0">
              <a:solidFill>
                <a:schemeClr val="tx1"/>
              </a:solidFill>
              <a:highlight>
                <a:srgbClr val="FFFFFF"/>
              </a:highlight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17391"/>
              </a:lnSpc>
            </a:pPr>
            <a:r>
              <a:rPr lang="ru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smtClean="0">
                <a:latin typeface="Segoe UI "/>
              </a:rPr>
              <a:t>we </a:t>
            </a:r>
            <a:r>
              <a:rPr lang="en-US" dirty="0">
                <a:latin typeface="Segoe UI "/>
              </a:rPr>
              <a:t>got acquainted with the head of the Central Bank of </a:t>
            </a:r>
            <a:r>
              <a:rPr lang="en-US" dirty="0" smtClean="0">
                <a:latin typeface="Segoe UI "/>
              </a:rPr>
              <a:t>Cambodia thanks to </a:t>
            </a:r>
            <a:r>
              <a:rPr lang="ru" dirty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Phnom Penh Post</a:t>
            </a:r>
            <a:r>
              <a:rPr lang="en-US" dirty="0" smtClean="0">
                <a:latin typeface="Segoe UI "/>
              </a:rPr>
              <a:t>  </a:t>
            </a:r>
            <a:r>
              <a:rPr lang="ru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" dirty="0">
              <a:solidFill>
                <a:schemeClr val="tx1"/>
              </a:solidFill>
              <a:highlight>
                <a:srgbClr val="FFFFFF"/>
              </a:highlight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946346F1-F351-49B7-8AD5-6704251BE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5207" y="0"/>
            <a:ext cx="3953585" cy="51434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Рисунок 4">
            <a:extLst>
              <a:ext uri="{FF2B5EF4-FFF2-40B4-BE49-F238E27FC236}">
                <a16:creationId xmlns="" xmlns:a16="http://schemas.microsoft.com/office/drawing/2014/main" id="{7710F421-2A60-4E7B-B178-2690CEA33E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B0F0"/>
                </a:solidFill>
              </a:rPr>
              <a:t>04</a:t>
            </a:r>
            <a:endParaRPr lang="ru-RU" sz="9600" dirty="0">
              <a:solidFill>
                <a:srgbClr val="00B0F0"/>
              </a:solidFill>
            </a:endParaRP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305462" y="1657995"/>
            <a:ext cx="4713942" cy="238212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We start to provide loans STRICTLY before the salary</a:t>
            </a:r>
            <a:r>
              <a:rPr lang="ru" sz="3000" b="1" dirty="0">
                <a:solidFill>
                  <a:schemeClr val="tx1"/>
                </a:solidFill>
                <a:latin typeface="Segoe UI Semibold" panose="020B0702040204020203" pitchFamily="34" charset="0"/>
              </a:rPr>
              <a:t/>
            </a:r>
            <a:br>
              <a:rPr lang="ru" sz="3000" b="1" dirty="0">
                <a:solidFill>
                  <a:schemeClr val="tx1"/>
                </a:solidFill>
                <a:latin typeface="Segoe UI Semibold" panose="020B0702040204020203" pitchFamily="34" charset="0"/>
              </a:rPr>
            </a:br>
            <a:r>
              <a:rPr lang="ru" sz="3000" b="1" dirty="0">
                <a:solidFill>
                  <a:schemeClr val="tx1"/>
                </a:solidFill>
                <a:latin typeface="Segoe UI Semibold" panose="020B0702040204020203" pitchFamily="34" charset="0"/>
              </a:rPr>
              <a:t>2%</a:t>
            </a:r>
            <a:r>
              <a:rPr lang="en-GB" sz="3000" b="1" dirty="0">
                <a:solidFill>
                  <a:schemeClr val="tx1"/>
                </a:solidFill>
                <a:latin typeface="Segoe UI Semibold" panose="020B0702040204020203" pitchFamily="34" charset="0"/>
              </a:rPr>
              <a:t> </a:t>
            </a:r>
            <a:r>
              <a:rPr lang="en-US" sz="3000" b="1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per a day</a:t>
            </a:r>
            <a:endParaRPr lang="ru" sz="3000" b="1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5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425" y="0"/>
            <a:ext cx="3857575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9662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274506" y="1196571"/>
            <a:ext cx="4671689" cy="275035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lnSpc>
                <a:spcPct val="117391"/>
              </a:lnSpc>
              <a:buClr>
                <a:schemeClr val="dk1"/>
              </a:buClr>
              <a:buSzPct val="91666"/>
            </a:pPr>
            <a:r>
              <a:rPr lang="en-US" dirty="0" smtClean="0">
                <a:latin typeface="Segoe UI "/>
              </a:rPr>
              <a:t>we </a:t>
            </a:r>
            <a:r>
              <a:rPr lang="en-US" dirty="0">
                <a:latin typeface="Segoe UI "/>
              </a:rPr>
              <a:t>never </a:t>
            </a:r>
            <a:r>
              <a:rPr lang="en-US" dirty="0" smtClean="0">
                <a:latin typeface="Segoe UI "/>
              </a:rPr>
              <a:t>say to our </a:t>
            </a:r>
            <a:r>
              <a:rPr lang="en-US" dirty="0">
                <a:latin typeface="Segoe UI "/>
              </a:rPr>
              <a:t>customers "2% per day". we answer the question </a:t>
            </a:r>
            <a:r>
              <a:rPr lang="en-US" dirty="0" smtClean="0">
                <a:latin typeface="Segoe UI "/>
              </a:rPr>
              <a:t>about the cost </a:t>
            </a:r>
            <a:r>
              <a:rPr lang="en-US" dirty="0">
                <a:latin typeface="Segoe UI "/>
              </a:rPr>
              <a:t>of the </a:t>
            </a:r>
            <a:r>
              <a:rPr lang="en-US" dirty="0" smtClean="0">
                <a:latin typeface="Segoe UI "/>
              </a:rPr>
              <a:t>loan in the following way:</a:t>
            </a:r>
          </a:p>
          <a:p>
            <a:pPr lvl="0" algn="just">
              <a:lnSpc>
                <a:spcPct val="117391"/>
              </a:lnSpc>
              <a:buClr>
                <a:schemeClr val="dk1"/>
              </a:buClr>
              <a:buSzPct val="91666"/>
            </a:pPr>
            <a:endParaRPr lang="ru" i="1" dirty="0">
              <a:solidFill>
                <a:schemeClr val="tx1"/>
              </a:solidFill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rtl="0">
              <a:lnSpc>
                <a:spcPct val="117391"/>
              </a:lnSpc>
              <a:spcBef>
                <a:spcPts val="0"/>
              </a:spcBef>
              <a:buClr>
                <a:schemeClr val="dk1"/>
              </a:buClr>
              <a:buSzPct val="31428"/>
              <a:buFont typeface="Arial"/>
              <a:buNone/>
            </a:pPr>
            <a:r>
              <a:rPr lang="ru" dirty="0" smtClean="0">
                <a:solidFill>
                  <a:srgbClr val="00B0F0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“</a:t>
            </a:r>
            <a:r>
              <a:rPr lang="en-US" dirty="0" smtClean="0">
                <a:solidFill>
                  <a:srgbClr val="00B0F0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Your loan cost equals the price of a cup of coffee a day</a:t>
            </a:r>
            <a:r>
              <a:rPr lang="ru" dirty="0" smtClean="0">
                <a:solidFill>
                  <a:srgbClr val="00B0F0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”</a:t>
            </a:r>
            <a:r>
              <a:rPr lang="ru" dirty="0" smtClean="0">
                <a:solidFill>
                  <a:schemeClr val="tx1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endParaRPr lang="ru" dirty="0">
              <a:solidFill>
                <a:schemeClr val="tx1"/>
              </a:solidFill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rtl="0">
              <a:lnSpc>
                <a:spcPct val="117391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dirty="0" smtClean="0">
                <a:solidFill>
                  <a:schemeClr val="tx1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Most of clients are satisfied with such answer</a:t>
            </a:r>
            <a:r>
              <a:rPr lang="ru" dirty="0" smtClean="0">
                <a:solidFill>
                  <a:schemeClr val="tx1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" dirty="0">
              <a:solidFill>
                <a:schemeClr val="tx1"/>
              </a:solidFill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rtl="0">
              <a:lnSpc>
                <a:spcPct val="117391"/>
              </a:lnSpc>
              <a:spcBef>
                <a:spcPts val="0"/>
              </a:spcBef>
              <a:buNone/>
            </a:pPr>
            <a:endParaRPr dirty="0">
              <a:solidFill>
                <a:schemeClr val="tx1"/>
              </a:solidFill>
              <a:highlight>
                <a:srgbClr val="FFFFFF"/>
              </a:highlight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dirty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2% </a:t>
            </a:r>
            <a:r>
              <a:rPr lang="en-US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from the average loan at </a:t>
            </a:r>
            <a:r>
              <a:rPr lang="ru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$60 </a:t>
            </a:r>
            <a:r>
              <a:rPr lang="ru" dirty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</a:p>
          <a:p>
            <a:pPr lvl="0" algn="just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A bit more than 1 dollar</a:t>
            </a:r>
            <a:r>
              <a:rPr lang="ru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overpayment is just</a:t>
            </a:r>
            <a:r>
              <a:rPr lang="ru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dirty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$14,4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600" y="0"/>
            <a:ext cx="3783400" cy="252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 rot="16200000">
            <a:off x="3861545" y="1119374"/>
            <a:ext cx="2459100" cy="289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50" dirty="0">
                <a:solidFill>
                  <a:schemeClr val="dk1"/>
                </a:solidFill>
                <a:highlight>
                  <a:srgbClr val="FFFFFF"/>
                </a:highlight>
              </a:rPr>
              <a:t>2% = 1 $ = кружка кофе в день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601" y="2739924"/>
            <a:ext cx="3783400" cy="240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Shape 209"/>
          <p:cNvSpPr txBox="1"/>
          <p:nvPr/>
        </p:nvSpPr>
        <p:spPr>
          <a:xfrm rot="16200000">
            <a:off x="3885845" y="3697739"/>
            <a:ext cx="2410500" cy="42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50">
                <a:solidFill>
                  <a:schemeClr val="dk1"/>
                </a:solidFill>
                <a:highlight>
                  <a:srgbClr val="FFFFFF"/>
                </a:highlight>
              </a:rPr>
              <a:t>2% = 1 $ в день = тарелка риса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>
            <a:spLocks noGrp="1"/>
          </p:cNvSpPr>
          <p:nvPr>
            <p:ph type="ctrTitle"/>
          </p:nvPr>
        </p:nvSpPr>
        <p:spPr>
          <a:xfrm>
            <a:off x="5031002" y="3435247"/>
            <a:ext cx="3452351" cy="101004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ru" sz="2400" dirty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90% </a:t>
            </a:r>
            <a:r>
              <a:rPr lang="en-US" sz="24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creditors take the 1</a:t>
            </a:r>
            <a:r>
              <a:rPr lang="en-US" sz="2400" baseline="300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st</a:t>
            </a:r>
            <a:r>
              <a:rPr lang="en-US" sz="24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 credit in their life</a:t>
            </a:r>
            <a:endParaRPr lang="ru" sz="2400" b="1" dirty="0">
              <a:solidFill>
                <a:srgbClr val="00B0F0"/>
              </a:solidFill>
              <a:latin typeface="Segoe UI Semibold" panose="020B0702040204020203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977" y="-6222"/>
            <a:ext cx="3121022" cy="3110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 rotWithShape="1">
          <a:blip r:embed="rId4">
            <a:alphaModFix/>
          </a:blip>
          <a:srcRect l="10055"/>
          <a:stretch/>
        </p:blipFill>
        <p:spPr>
          <a:xfrm>
            <a:off x="3124203" y="0"/>
            <a:ext cx="2762599" cy="307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 rotWithShape="1">
          <a:blip r:embed="rId5">
            <a:alphaModFix/>
          </a:blip>
          <a:srcRect l="14927" r="12111"/>
          <a:stretch/>
        </p:blipFill>
        <p:spPr>
          <a:xfrm>
            <a:off x="0" y="-6222"/>
            <a:ext cx="2988028" cy="307157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ctrTitle"/>
          </p:nvPr>
        </p:nvSpPr>
        <p:spPr>
          <a:xfrm>
            <a:off x="1097910" y="3313267"/>
            <a:ext cx="2964804" cy="62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4000"/>
              <a:buFont typeface="Arial"/>
              <a:buNone/>
            </a:pPr>
            <a:r>
              <a:rPr lang="ru" sz="2500" dirty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88% </a:t>
            </a:r>
            <a:r>
              <a:rPr lang="ru" sz="2500" dirty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- </a:t>
            </a:r>
            <a:r>
              <a:rPr lang="en-US" sz="2500" dirty="0" smtClean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females</a:t>
            </a:r>
            <a:endParaRPr lang="ru" sz="2500" dirty="0">
              <a:latin typeface="Segoe UI Semibold" panose="020B07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ctrTitle"/>
          </p:nvPr>
        </p:nvSpPr>
        <p:spPr>
          <a:xfrm>
            <a:off x="1097909" y="4276193"/>
            <a:ext cx="3609001" cy="6270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ru" sz="2500" dirty="0" smtClean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 </a:t>
            </a:r>
            <a:r>
              <a:rPr lang="ru" sz="2500" dirty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75% - </a:t>
            </a:r>
            <a:r>
              <a:rPr lang="en-US" sz="25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income</a:t>
            </a:r>
            <a:r>
              <a:rPr lang="ru" sz="25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 </a:t>
            </a:r>
            <a:r>
              <a:rPr lang="ru" sz="2500" dirty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~$200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" y="3987383"/>
            <a:ext cx="915810" cy="91581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9" y="3247392"/>
            <a:ext cx="758749" cy="758749"/>
          </a:xfrm>
          <a:prstGeom prst="rect">
            <a:avLst/>
          </a:prstGeom>
        </p:spPr>
      </p:pic>
      <p:pic>
        <p:nvPicPr>
          <p:cNvPr id="10" name="Рисунок 4">
            <a:extLst>
              <a:ext uri="{FF2B5EF4-FFF2-40B4-BE49-F238E27FC236}">
                <a16:creationId xmlns="" xmlns:a16="http://schemas.microsoft.com/office/drawing/2014/main" id="{7EA32FC4-E01B-4382-8804-00EDB47E75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ctrTitle"/>
          </p:nvPr>
        </p:nvSpPr>
        <p:spPr>
          <a:xfrm>
            <a:off x="315737" y="3687580"/>
            <a:ext cx="8558440" cy="145591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1428"/>
              <a:buFont typeface="Arial"/>
              <a:buNone/>
            </a:pPr>
            <a:r>
              <a:rPr lang="en-US" sz="2800" dirty="0" smtClean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Aims of loans</a:t>
            </a:r>
            <a:r>
              <a:rPr lang="ru" sz="2800" dirty="0" smtClean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:</a:t>
            </a:r>
            <a:endParaRPr lang="ru" sz="2800" dirty="0">
              <a:latin typeface="Segoe UI Semibold" panose="020B0702040204020203" pitchFamily="34" charset="0"/>
              <a:ea typeface="Calibri"/>
              <a:cs typeface="Calibri"/>
              <a:sym typeface="Calibri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1428"/>
              <a:buFont typeface="Arial"/>
              <a:buNone/>
            </a:pPr>
            <a:r>
              <a:rPr lang="ru" sz="2000" dirty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- </a:t>
            </a:r>
            <a:r>
              <a:rPr lang="en-US" sz="2000" dirty="0" smtClean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Food</a:t>
            </a:r>
            <a:r>
              <a:rPr lang="ru-RU" sz="2000" dirty="0" smtClean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 </a:t>
            </a:r>
            <a:r>
              <a:rPr lang="ru" sz="2000" dirty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- 15%</a:t>
            </a:r>
            <a:r>
              <a:rPr lang="en-GB" sz="2000" dirty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 </a:t>
            </a:r>
            <a:r>
              <a:rPr lang="ru-RU" sz="2000" dirty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/>
            </a:r>
            <a:br>
              <a:rPr lang="ru-RU" sz="2000" dirty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</a:br>
            <a:r>
              <a:rPr lang="ru" sz="2000" dirty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- </a:t>
            </a:r>
            <a:r>
              <a:rPr lang="en-US" sz="2000" dirty="0" smtClean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Wedding invitation</a:t>
            </a:r>
            <a:r>
              <a:rPr lang="ru" sz="2000" dirty="0" smtClean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 </a:t>
            </a:r>
            <a:r>
              <a:rPr lang="ru" sz="2000" dirty="0"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- 35%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3681013"/>
            <a:ext cx="164892" cy="1462487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D5D49B6-E45E-426B-AF3D-C4D710A9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28987"/>
            <a:ext cx="9144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910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l="10669" r="10178"/>
          <a:stretch/>
        </p:blipFill>
        <p:spPr>
          <a:xfrm>
            <a:off x="2989900" y="505250"/>
            <a:ext cx="6154100" cy="41142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269823" y="427150"/>
            <a:ext cx="6993600" cy="427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</a:rPr>
              <a:t>only</a:t>
            </a:r>
            <a:r>
              <a:rPr lang="ru" sz="3200" b="1" dirty="0" smtClean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</a:rPr>
              <a:t> </a:t>
            </a:r>
            <a:r>
              <a:rPr lang="ru" sz="3200" b="1" dirty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</a:rPr>
              <a:t>5% 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</a:rPr>
              <a:t>of people</a:t>
            </a:r>
            <a:r>
              <a:rPr lang="ru" sz="3200" b="1" dirty="0" smtClean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</a:rPr>
              <a:t> </a:t>
            </a:r>
            <a:endParaRPr lang="ru" sz="3200" b="1" dirty="0">
              <a:solidFill>
                <a:schemeClr val="dk1"/>
              </a:solidFill>
              <a:highlight>
                <a:srgbClr val="FFFFFF"/>
              </a:highlight>
              <a:latin typeface="Segoe UI Semibold" panose="020B0702040204020203" pitchFamily="34" charset="0"/>
            </a:endParaRP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</a:rPr>
              <a:t>find it</a:t>
            </a:r>
            <a:r>
              <a:rPr lang="ru" sz="3200" b="1" dirty="0" smtClean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</a:rPr>
              <a:t> </a:t>
            </a:r>
            <a:endParaRPr lang="ru" sz="3200" b="1" dirty="0">
              <a:solidFill>
                <a:schemeClr val="dk1"/>
              </a:solidFill>
              <a:highlight>
                <a:srgbClr val="FFFFFF"/>
              </a:highlight>
              <a:latin typeface="Segoe UI Semibold" panose="020B0702040204020203" pitchFamily="34" charset="0"/>
            </a:endParaRP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4200" b="1" dirty="0" smtClean="0">
                <a:solidFill>
                  <a:srgbClr val="00B0F0"/>
                </a:solidFill>
                <a:highlight>
                  <a:srgbClr val="FFFFFF"/>
                </a:highlight>
                <a:latin typeface="Segoe UI Semibold" panose="020B0702040204020203" pitchFamily="34" charset="0"/>
              </a:rPr>
              <a:t>EXPENSIVE</a:t>
            </a:r>
            <a:r>
              <a:rPr lang="ru" sz="4200" b="1" dirty="0" smtClean="0">
                <a:solidFill>
                  <a:srgbClr val="00B0F0"/>
                </a:solidFill>
                <a:highlight>
                  <a:srgbClr val="FFFFFF"/>
                </a:highlight>
                <a:latin typeface="Segoe UI Semibold" panose="020B0702040204020203" pitchFamily="34" charset="0"/>
              </a:rPr>
              <a:t>!</a:t>
            </a:r>
            <a:endParaRPr lang="ru" sz="4200" b="1" dirty="0">
              <a:solidFill>
                <a:srgbClr val="00B0F0"/>
              </a:solidFill>
              <a:highlight>
                <a:srgbClr val="FFFFFF"/>
              </a:highlight>
              <a:latin typeface="Segoe UI Semibold" panose="020B0702040204020203" pitchFamily="34" charset="0"/>
            </a:endParaRPr>
          </a:p>
        </p:txBody>
      </p:sp>
      <p:pic>
        <p:nvPicPr>
          <p:cNvPr id="4" name="Рисунок 4">
            <a:extLst>
              <a:ext uri="{FF2B5EF4-FFF2-40B4-BE49-F238E27FC236}">
                <a16:creationId xmlns="" xmlns:a16="http://schemas.microsoft.com/office/drawing/2014/main" id="{09695CC8-784B-4AF7-A2F8-E260EF615B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B0F0"/>
                </a:solidFill>
              </a:rPr>
              <a:t>0</a:t>
            </a:r>
            <a:r>
              <a:rPr lang="ru-RU" sz="9600" dirty="0">
                <a:solidFill>
                  <a:srgbClr val="00B0F0"/>
                </a:solidFill>
              </a:rPr>
              <a:t>5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179882" y="1806129"/>
            <a:ext cx="4713942" cy="92604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26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HOW DID WE </a:t>
            </a:r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PROVIDE </a:t>
            </a:r>
            <a:r>
              <a:rPr lang="en-US" sz="3000" dirty="0" smtClean="0">
                <a:solidFill>
                  <a:schemeClr val="tx1"/>
                </a:solidFill>
                <a:latin typeface="Segoe UI "/>
              </a:rPr>
              <a:t>CREDITS?</a:t>
            </a:r>
            <a:endParaRPr lang="ru" sz="3000" b="1" dirty="0">
              <a:solidFill>
                <a:schemeClr val="tx1"/>
              </a:solidFill>
              <a:latin typeface="Segoe UI "/>
            </a:endParaRPr>
          </a:p>
        </p:txBody>
      </p:sp>
      <p:pic>
        <p:nvPicPr>
          <p:cNvPr id="6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415" y="0"/>
            <a:ext cx="4002585" cy="51434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6631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1850" y="0"/>
            <a:ext cx="4942150" cy="5103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4">
            <a:alphaModFix/>
          </a:blip>
          <a:srcRect l="41880"/>
          <a:stretch/>
        </p:blipFill>
        <p:spPr>
          <a:xfrm>
            <a:off x="0" y="0"/>
            <a:ext cx="4201925" cy="4822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Shape 247"/>
          <p:cNvSpPr txBox="1"/>
          <p:nvPr/>
        </p:nvSpPr>
        <p:spPr>
          <a:xfrm>
            <a:off x="-1" y="3330859"/>
            <a:ext cx="4177713" cy="60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1150" b="1" dirty="0" smtClean="0">
                <a:solidFill>
                  <a:schemeClr val="bg1"/>
                </a:solidFill>
                <a:latin typeface="Segoe UI "/>
              </a:rPr>
              <a:t>This is the founder of the first payment system </a:t>
            </a:r>
            <a:r>
              <a:rPr lang="ru" sz="1150" b="1" dirty="0" smtClean="0">
                <a:solidFill>
                  <a:schemeClr val="bg1"/>
                </a:solidFill>
                <a:latin typeface="Segoe UI "/>
              </a:rPr>
              <a:t> </a:t>
            </a:r>
            <a:r>
              <a:rPr lang="ru" sz="1150" b="1" dirty="0">
                <a:solidFill>
                  <a:schemeClr val="bg1"/>
                </a:solidFill>
                <a:latin typeface="Segoe UI "/>
              </a:rPr>
              <a:t>- 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1150" b="1" dirty="0" smtClean="0">
                <a:solidFill>
                  <a:schemeClr val="bg1"/>
                </a:solidFill>
                <a:latin typeface="Segoe UI "/>
              </a:rPr>
              <a:t>Antony Perkins</a:t>
            </a:r>
            <a:r>
              <a:rPr lang="ru" sz="1150" b="1" dirty="0" smtClean="0">
                <a:solidFill>
                  <a:schemeClr val="bg1"/>
                </a:solidFill>
                <a:latin typeface="Segoe UI "/>
              </a:rPr>
              <a:t>, </a:t>
            </a:r>
            <a:r>
              <a:rPr lang="en-US" sz="1150" b="1" dirty="0" smtClean="0">
                <a:solidFill>
                  <a:schemeClr val="bg1"/>
                </a:solidFill>
                <a:latin typeface="Segoe UI "/>
              </a:rPr>
              <a:t>he is also  fond of Cambodia very much</a:t>
            </a:r>
            <a:endParaRPr lang="ru" sz="1150" b="1" dirty="0">
              <a:solidFill>
                <a:schemeClr val="bg1"/>
              </a:solidFill>
              <a:latin typeface="Segoe UI "/>
            </a:endParaRPr>
          </a:p>
        </p:txBody>
      </p:sp>
      <p:pic>
        <p:nvPicPr>
          <p:cNvPr id="248" name="Shape 248"/>
          <p:cNvPicPr preferRelativeResize="0"/>
          <p:nvPr/>
        </p:nvPicPr>
        <p:blipFill rotWithShape="1">
          <a:blip r:embed="rId5">
            <a:alphaModFix/>
          </a:blip>
          <a:srcRect l="8501" t="42967" r="43520" b="11707"/>
          <a:stretch/>
        </p:blipFill>
        <p:spPr>
          <a:xfrm>
            <a:off x="3216552" y="1614970"/>
            <a:ext cx="1922322" cy="1280224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Shape 249"/>
          <p:cNvSpPr txBox="1"/>
          <p:nvPr/>
        </p:nvSpPr>
        <p:spPr>
          <a:xfrm>
            <a:off x="-27875" y="3848161"/>
            <a:ext cx="9171875" cy="131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7391"/>
              </a:lnSpc>
            </a:pPr>
            <a:r>
              <a:rPr lang="en-US" dirty="0">
                <a:latin typeface="Segoe UI "/>
              </a:rPr>
              <a:t>We </a:t>
            </a:r>
            <a:r>
              <a:rPr lang="en-US" dirty="0" smtClean="0">
                <a:latin typeface="Segoe UI "/>
              </a:rPr>
              <a:t>deliver money only to the main </a:t>
            </a:r>
            <a:r>
              <a:rPr lang="en-US" dirty="0">
                <a:latin typeface="Segoe UI "/>
              </a:rPr>
              <a:t>local plastic cards </a:t>
            </a:r>
            <a:r>
              <a:rPr lang="en-US" dirty="0" smtClean="0">
                <a:latin typeface="Segoe UI "/>
              </a:rPr>
              <a:t>which </a:t>
            </a:r>
            <a:r>
              <a:rPr lang="en-US" dirty="0">
                <a:latin typeface="Segoe UI "/>
              </a:rPr>
              <a:t>can be </a:t>
            </a:r>
            <a:r>
              <a:rPr lang="en-US" dirty="0" smtClean="0">
                <a:latin typeface="Segoe UI "/>
              </a:rPr>
              <a:t>got </a:t>
            </a:r>
            <a:r>
              <a:rPr lang="en-US" dirty="0">
                <a:latin typeface="Segoe UI "/>
              </a:rPr>
              <a:t>only </a:t>
            </a:r>
            <a:r>
              <a:rPr lang="en-US" dirty="0" smtClean="0">
                <a:latin typeface="Segoe UI "/>
              </a:rPr>
              <a:t>providing original passports, </a:t>
            </a:r>
            <a:r>
              <a:rPr lang="en-US" dirty="0">
                <a:latin typeface="Segoe UI "/>
              </a:rPr>
              <a:t>thus </a:t>
            </a:r>
            <a:r>
              <a:rPr lang="en-US" dirty="0" smtClean="0">
                <a:latin typeface="Segoe UI "/>
              </a:rPr>
              <a:t>it solves </a:t>
            </a:r>
            <a:r>
              <a:rPr lang="en-US" dirty="0">
                <a:latin typeface="Segoe UI "/>
              </a:rPr>
              <a:t>the </a:t>
            </a:r>
            <a:r>
              <a:rPr lang="en-US" dirty="0" smtClean="0">
                <a:latin typeface="Segoe UI "/>
              </a:rPr>
              <a:t>problem </a:t>
            </a:r>
            <a:r>
              <a:rPr lang="en-US" dirty="0">
                <a:latin typeface="Segoe UI "/>
              </a:rPr>
              <a:t>with customer identification.</a:t>
            </a:r>
            <a:endParaRPr lang="ru" dirty="0">
              <a:solidFill>
                <a:schemeClr val="dk1"/>
              </a:solidFill>
              <a:highlight>
                <a:srgbClr val="FFFFFF"/>
              </a:highlight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519" y="1660736"/>
            <a:ext cx="4045481" cy="269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-1129" y="717707"/>
            <a:ext cx="4573128" cy="771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7391"/>
              </a:lnSpc>
            </a:pP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Russia, MFO's business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automation technologies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are at a high level.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Bringing them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to Asia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is actually the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same as </a:t>
            </a:r>
            <a:r>
              <a:rPr lang="en-US" sz="12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bringing the Kalashnikov assault </a:t>
            </a:r>
            <a:r>
              <a:rPr lang="en-US" sz="1200" dirty="0">
                <a:latin typeface="Segoe UI" panose="020B0502040204020203" pitchFamily="34" charset="0"/>
                <a:cs typeface="Segoe UI" panose="020B0502040204020203" pitchFamily="34" charset="0"/>
              </a:rPr>
              <a:t>rifle in the Middle Ages</a:t>
            </a:r>
            <a:endParaRPr lang="ru" sz="115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4727689" y="531867"/>
            <a:ext cx="4272000" cy="8687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7391"/>
              </a:lnSpc>
            </a:pP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>
                <a:latin typeface="Segoe UI "/>
                <a:cs typeface="Segoe UI Semibold" panose="020B0702040204020203" pitchFamily="34" charset="0"/>
              </a:rPr>
              <a:t>Asia is </a:t>
            </a:r>
            <a:r>
              <a:rPr lang="en-US" sz="1200" dirty="0" smtClean="0">
                <a:latin typeface="Segoe UI "/>
                <a:cs typeface="Segoe UI Semibold" panose="020B0702040204020203" pitchFamily="34" charset="0"/>
              </a:rPr>
              <a:t>these MIDDLE AGES. There is </a:t>
            </a:r>
            <a:r>
              <a:rPr lang="en-US" sz="1200" dirty="0">
                <a:latin typeface="Segoe UI "/>
                <a:cs typeface="Segoe UI Semibold" panose="020B0702040204020203" pitchFamily="34" charset="0"/>
              </a:rPr>
              <a:t>EXTREMELY LOW manufacturability </a:t>
            </a:r>
            <a:r>
              <a:rPr lang="en-US" sz="1200" dirty="0" smtClean="0">
                <a:latin typeface="Segoe UI "/>
                <a:cs typeface="Segoe UI Semibold" panose="020B0702040204020203" pitchFamily="34" charset="0"/>
              </a:rPr>
              <a:t>-which </a:t>
            </a:r>
            <a:r>
              <a:rPr lang="en-US" sz="1200" dirty="0">
                <a:latin typeface="Segoe UI "/>
                <a:cs typeface="Segoe UI Semibold" panose="020B0702040204020203" pitchFamily="34" charset="0"/>
              </a:rPr>
              <a:t>is compensated by the GIANT number of employees (the </a:t>
            </a:r>
            <a:r>
              <a:rPr lang="en-US" sz="1200" dirty="0" smtClean="0">
                <a:latin typeface="Segoe UI "/>
                <a:cs typeface="Segoe UI Semibold" panose="020B0702040204020203" pitchFamily="34" charset="0"/>
              </a:rPr>
              <a:t>good thing is that </a:t>
            </a:r>
            <a:r>
              <a:rPr lang="en-US" sz="1200" dirty="0">
                <a:latin typeface="Segoe UI "/>
                <a:cs typeface="Segoe UI Semibold" panose="020B0702040204020203" pitchFamily="34" charset="0"/>
              </a:rPr>
              <a:t>they are </a:t>
            </a:r>
            <a:r>
              <a:rPr lang="en-US" sz="1200" dirty="0" smtClean="0">
                <a:latin typeface="Segoe UI "/>
                <a:cs typeface="Segoe UI Semibold" panose="020B0702040204020203" pitchFamily="34" charset="0"/>
              </a:rPr>
              <a:t>cheap)</a:t>
            </a:r>
            <a:endParaRPr lang="ru" sz="1150" dirty="0">
              <a:solidFill>
                <a:schemeClr val="dk1"/>
              </a:solidFill>
              <a:latin typeface="Segoe UI 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 l="5911" t="11414" r="6904" b="11460"/>
          <a:stretch/>
        </p:blipFill>
        <p:spPr>
          <a:xfrm>
            <a:off x="-1129" y="1660735"/>
            <a:ext cx="4573128" cy="269700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Прямоугольник 5">
            <a:extLst>
              <a:ext uri="{FF2B5EF4-FFF2-40B4-BE49-F238E27FC236}">
                <a16:creationId xmlns="" xmlns:a16="http://schemas.microsoft.com/office/drawing/2014/main" id="{DED10F7A-9D77-4947-96B3-A88CCBBE24EC}"/>
              </a:ext>
            </a:extLst>
          </p:cNvPr>
          <p:cNvSpPr/>
          <p:nvPr/>
        </p:nvSpPr>
        <p:spPr>
          <a:xfrm rot="10800000">
            <a:off x="4727690" y="1649206"/>
            <a:ext cx="215135" cy="2708530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B0F0"/>
                </a:solidFill>
              </a:rPr>
              <a:t>0</a:t>
            </a:r>
            <a:r>
              <a:rPr lang="ru-RU" sz="9600" dirty="0">
                <a:solidFill>
                  <a:srgbClr val="00B0F0"/>
                </a:solidFill>
              </a:rPr>
              <a:t>6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239055" y="1406768"/>
            <a:ext cx="3973812" cy="103602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Staff management and its peculiarities</a:t>
            </a:r>
            <a:endParaRPr lang="ru" sz="3000" b="1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7" name="Shape 323"/>
          <p:cNvSpPr txBox="1"/>
          <p:nvPr/>
        </p:nvSpPr>
        <p:spPr>
          <a:xfrm>
            <a:off x="239055" y="4483787"/>
            <a:ext cx="3915966" cy="3730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/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most popular question while getting a job: how long is the lunch time??</a:t>
            </a:r>
            <a:endParaRPr lang="ru" sz="160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Shape 255"/>
          <p:cNvPicPr preferRelativeResize="0"/>
          <p:nvPr/>
        </p:nvPicPr>
        <p:blipFill rotWithShape="1">
          <a:blip r:embed="rId3">
            <a:alphaModFix/>
          </a:blip>
          <a:srcRect t="14482" b="16092"/>
          <a:stretch/>
        </p:blipFill>
        <p:spPr>
          <a:xfrm>
            <a:off x="4212867" y="0"/>
            <a:ext cx="5556484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6223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/>
        </p:nvSpPr>
        <p:spPr>
          <a:xfrm>
            <a:off x="1104046" y="306056"/>
            <a:ext cx="6998232" cy="89940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lvl="0" indent="1079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sz="1600" b="1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To understand </a:t>
            </a:r>
            <a:r>
              <a:rPr lang="en-US" sz="1600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HOW</a:t>
            </a:r>
            <a:r>
              <a:rPr lang="en-US" sz="1600" b="1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 to work, you have to know </a:t>
            </a:r>
            <a:r>
              <a:rPr lang="en-US" sz="1600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WITH WHOM</a:t>
            </a:r>
            <a:r>
              <a:rPr lang="en-US" sz="1600" b="1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 you work!</a:t>
            </a:r>
            <a:endParaRPr lang="ru" sz="1600" b="1" dirty="0">
              <a:solidFill>
                <a:schemeClr val="dk1"/>
              </a:solidFill>
              <a:latin typeface="Segoe UI Semibold" panose="020B07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304617" y="1986974"/>
            <a:ext cx="537855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Being the owners of the business, we have faced such questions as: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28600">
              <a:buChar char="-"/>
            </a:pPr>
            <a:r>
              <a:rPr lang="ru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П</a:t>
            </a:r>
            <a:r>
              <a:rPr lang="ru-RU" dirty="0" err="1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очему</a:t>
            </a:r>
            <a:r>
              <a:rPr lang="ru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поведение кхмеров поддается определенной закономерности, но не поддается нашей логике?</a:t>
            </a:r>
          </a:p>
          <a:p>
            <a:pPr marL="457200" lvl="0" indent="-228600">
              <a:buClr>
                <a:schemeClr val="dk1"/>
              </a:buClr>
              <a:buChar char="-"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Why are the most reliable coworkers over 35</a:t>
            </a:r>
            <a:r>
              <a:rPr lang="ru-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years old?</a:t>
            </a: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28600">
              <a:buClr>
                <a:schemeClr val="dk1"/>
              </a:buClr>
              <a:buChar char="-"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Why is it a challenge to find people of this age?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05" y="1244303"/>
            <a:ext cx="2475251" cy="2475251"/>
          </a:xfrm>
          <a:prstGeom prst="rect">
            <a:avLst/>
          </a:prstGeom>
        </p:spPr>
      </p:pic>
      <p:pic>
        <p:nvPicPr>
          <p:cNvPr id="6" name="Рисунок 4">
            <a:extLst>
              <a:ext uri="{FF2B5EF4-FFF2-40B4-BE49-F238E27FC236}">
                <a16:creationId xmlns="" xmlns:a16="http://schemas.microsoft.com/office/drawing/2014/main" id="{32A03F8C-0223-48FA-BD86-86FE9B6EEF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39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/>
        </p:nvSpPr>
        <p:spPr>
          <a:xfrm>
            <a:off x="139724" y="3688199"/>
            <a:ext cx="7895003" cy="9330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50">
                <a:solidFill>
                  <a:schemeClr val="dk1"/>
                </a:solidFill>
                <a:highlight>
                  <a:srgbClr val="FFFFFF"/>
                </a:highlight>
              </a:rPr>
              <a:t>​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63" name="Shape 263"/>
          <p:cNvPicPr preferRelativeResize="0"/>
          <p:nvPr/>
        </p:nvPicPr>
        <p:blipFill rotWithShape="1">
          <a:blip r:embed="rId3">
            <a:alphaModFix/>
          </a:blip>
          <a:srcRect b="11559"/>
          <a:stretch/>
        </p:blipFill>
        <p:spPr>
          <a:xfrm>
            <a:off x="289625" y="1123072"/>
            <a:ext cx="5395724" cy="320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289625" y="4621200"/>
            <a:ext cx="9099029" cy="3036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GB" sz="1200" dirty="0" smtClean="0">
                <a:solidFill>
                  <a:srgbClr val="2525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aim of war was to enslave people, eliminate professional class, </a:t>
            </a:r>
            <a:r>
              <a:rPr lang="en-GB" sz="1200" dirty="0" smtClean="0">
                <a:solidFill>
                  <a:srgbClr val="2525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deurbanize</a:t>
            </a:r>
            <a:endParaRPr lang="ru" sz="1200" dirty="0">
              <a:solidFill>
                <a:srgbClr val="25252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66" name="Shape 266"/>
          <p:cNvSpPr txBox="1"/>
          <p:nvPr/>
        </p:nvSpPr>
        <p:spPr>
          <a:xfrm>
            <a:off x="289625" y="149284"/>
            <a:ext cx="6226922" cy="4500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GB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answers were found in history of Cambodia</a:t>
            </a:r>
            <a:r>
              <a:rPr lang="en-GB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49" y="770193"/>
            <a:ext cx="3384506" cy="3384506"/>
          </a:xfrm>
          <a:prstGeom prst="rect">
            <a:avLst/>
          </a:prstGeom>
        </p:spPr>
      </p:pic>
      <p:pic>
        <p:nvPicPr>
          <p:cNvPr id="9" name="Рисунок 4">
            <a:extLst>
              <a:ext uri="{FF2B5EF4-FFF2-40B4-BE49-F238E27FC236}">
                <a16:creationId xmlns="" xmlns:a16="http://schemas.microsoft.com/office/drawing/2014/main" id="{94459F15-77D4-429C-887D-82F7C725C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Shape 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082" y="-133038"/>
            <a:ext cx="3881918" cy="527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4452000" cy="3963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Segoe UI Semibold" panose="020B0702040204020203" pitchFamily="34" charset="0"/>
              </a:rPr>
              <a:t>Civil War Witnesses</a:t>
            </a:r>
            <a:endParaRPr lang="ru" dirty="0">
              <a:latin typeface="Segoe UI Semibold" panose="020B07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690082" y="449697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 smtClean="0"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By the way, also participate in our </a:t>
            </a:r>
            <a:r>
              <a:rPr lang="en-US" dirty="0">
                <a:latin typeface="Segoe UI "/>
              </a:rPr>
              <a:t>advertising campaign </a:t>
            </a:r>
            <a:r>
              <a:rPr lang="ru" dirty="0" smtClean="0">
                <a:latin typeface="Segoe UI "/>
                <a:ea typeface="Segoe UI" panose="020B0502040204020203" pitchFamily="34" charset="0"/>
                <a:cs typeface="Segoe UI" panose="020B0502040204020203" pitchFamily="34" charset="0"/>
              </a:rPr>
              <a:t>:)</a:t>
            </a:r>
            <a:endParaRPr lang="ru-RU" dirty="0">
              <a:latin typeface="Segoe UI 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/>
        </p:nvSpPr>
        <p:spPr>
          <a:xfrm>
            <a:off x="0" y="-25"/>
            <a:ext cx="4479403" cy="5143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2525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The Civil War</a:t>
            </a:r>
            <a:r>
              <a:rPr lang="ru" sz="1800" b="1" dirty="0" smtClean="0">
                <a:solidFill>
                  <a:srgbClr val="2525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 1975-1980</a:t>
            </a:r>
            <a:endParaRPr lang="ru" sz="1800" b="1" dirty="0">
              <a:solidFill>
                <a:srgbClr val="25252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252525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And its IDEOLOGY</a:t>
            </a:r>
            <a:endParaRPr lang="ru" sz="1800" dirty="0">
              <a:solidFill>
                <a:srgbClr val="25252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lang="en-GB" sz="1800" b="1" i="1" dirty="0">
              <a:solidFill>
                <a:srgbClr val="252525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lvl="0" algn="just"/>
            <a:r>
              <a:rPr lang="ru" sz="1800" b="1" i="1" dirty="0" smtClean="0">
                <a:solidFill>
                  <a:srgbClr val="252525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«</a:t>
            </a:r>
            <a:r>
              <a:rPr lang="en-US" sz="1800" dirty="0" smtClean="0">
                <a:latin typeface="Segoe UI "/>
              </a:rPr>
              <a:t>The </a:t>
            </a:r>
            <a:r>
              <a:rPr lang="en-US" sz="1800" dirty="0">
                <a:latin typeface="Segoe UI "/>
              </a:rPr>
              <a:t>city is the abode of vice; you can change people, but not cities. Working </a:t>
            </a:r>
            <a:r>
              <a:rPr lang="en-US" sz="1800" dirty="0" smtClean="0">
                <a:latin typeface="Segoe UI "/>
              </a:rPr>
              <a:t>with sweat </a:t>
            </a:r>
            <a:r>
              <a:rPr lang="en-US" sz="1800" dirty="0">
                <a:latin typeface="Segoe UI "/>
              </a:rPr>
              <a:t>of the face to wrestle the jungle and grow rice, a person will finally understand the true meaning of life. It is necessary </a:t>
            </a:r>
            <a:r>
              <a:rPr lang="en-US" sz="1800" dirty="0" smtClean="0">
                <a:latin typeface="Segoe UI "/>
              </a:rPr>
              <a:t>for him to understand that he originated from the </a:t>
            </a:r>
            <a:r>
              <a:rPr lang="en-US" sz="1800" dirty="0">
                <a:latin typeface="Segoe UI "/>
              </a:rPr>
              <a:t>rice seed</a:t>
            </a:r>
            <a:r>
              <a:rPr lang="en-US" sz="1800" dirty="0" smtClean="0">
                <a:latin typeface="Segoe UI "/>
              </a:rPr>
              <a:t>.</a:t>
            </a:r>
            <a:endParaRPr lang="en-GB" sz="2400" b="1" i="1" dirty="0">
              <a:solidFill>
                <a:srgbClr val="252525"/>
              </a:solidFill>
              <a:latin typeface="Segoe UI 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400" b="1" i="1" dirty="0" smtClean="0">
                <a:solidFill>
                  <a:srgbClr val="252525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All Cambodians must become peasants</a:t>
            </a:r>
            <a:r>
              <a:rPr lang="ru" sz="1800" b="1" i="1" dirty="0" smtClean="0">
                <a:solidFill>
                  <a:srgbClr val="252525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»</a:t>
            </a:r>
            <a:endParaRPr lang="ru" sz="1800" b="1" i="1" dirty="0">
              <a:solidFill>
                <a:srgbClr val="252525"/>
              </a:solidFill>
              <a:latin typeface="Segoe UI 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lvl="0">
              <a:spcBef>
                <a:spcPts val="0"/>
              </a:spcBef>
              <a:buNone/>
            </a:pPr>
            <a:endParaRPr sz="1800" b="1" i="1" dirty="0">
              <a:solidFill>
                <a:srgbClr val="25252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rtl="0">
              <a:spcBef>
                <a:spcPts val="0"/>
              </a:spcBef>
              <a:buNone/>
            </a:pPr>
            <a:endParaRPr sz="3000" b="1" dirty="0"/>
          </a:p>
        </p:txBody>
      </p:sp>
      <p:pic>
        <p:nvPicPr>
          <p:cNvPr id="278" name="Shape 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098" y="0"/>
            <a:ext cx="4538901" cy="317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 rotWithShape="1">
          <a:blip r:embed="rId4">
            <a:alphaModFix/>
          </a:blip>
          <a:srcRect t="22360"/>
          <a:stretch/>
        </p:blipFill>
        <p:spPr>
          <a:xfrm>
            <a:off x="4605100" y="3129775"/>
            <a:ext cx="4538900" cy="20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4751881" y="284813"/>
            <a:ext cx="4034853" cy="10493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69850" algn="ctr">
              <a:spcAft>
                <a:spcPts val="100"/>
              </a:spcAft>
              <a:buClr>
                <a:schemeClr val="dk1"/>
              </a:buClr>
              <a:buSzPct val="91666"/>
            </a:pPr>
            <a:r>
              <a:rPr lang="ru" dirty="0" smtClean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«</a:t>
            </a:r>
            <a:r>
              <a:rPr lang="en-US" dirty="0" smtClean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ECHO</a:t>
            </a:r>
            <a:r>
              <a:rPr lang="ru" dirty="0" smtClean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» </a:t>
            </a:r>
            <a:r>
              <a:rPr lang="en-US" dirty="0" smtClean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of the Civil War</a:t>
            </a:r>
            <a:r>
              <a:rPr lang="ru" dirty="0" smtClean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 </a:t>
            </a:r>
            <a:r>
              <a:rPr lang="ru" dirty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в кадрах </a:t>
            </a:r>
            <a:r>
              <a:rPr lang="en-US" dirty="0" smtClean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or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W</a:t>
            </a:r>
            <a:r>
              <a:rPr lang="en-US" dirty="0" smtClean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hy is it difficult to find a qualified worker and how  does it influence the work process nowadays?</a:t>
            </a:r>
            <a:r>
              <a:rPr lang="ru" dirty="0" smtClean="0">
                <a:solidFill>
                  <a:schemeClr val="bg1"/>
                </a:solidFill>
                <a:latin typeface="Segoe UI Semibold" panose="020B0702040204020203" pitchFamily="34" charset="0"/>
                <a:sym typeface="Times New Roman"/>
              </a:rPr>
              <a:t>  </a:t>
            </a:r>
            <a:endParaRPr lang="ru" dirty="0">
              <a:solidFill>
                <a:schemeClr val="bg1"/>
              </a:solidFill>
              <a:latin typeface="Segoe UI Semibold" panose="020B0702040204020203" pitchFamily="34" charset="0"/>
              <a:sym typeface="Times New Roman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33465" y="284813"/>
            <a:ext cx="4034853" cy="10493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buClr>
                <a:schemeClr val="dk1"/>
              </a:buClr>
              <a:buSzPct val="78571"/>
            </a:pPr>
            <a:r>
              <a:rPr lang="en-US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No matter who you used to be</a:t>
            </a:r>
            <a:r>
              <a:rPr lang="ru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… </a:t>
            </a:r>
            <a:endParaRPr lang="ru" dirty="0">
              <a:solidFill>
                <a:schemeClr val="bg1"/>
              </a:solidFill>
              <a:latin typeface="Segoe UI Semibold" panose="020B0702040204020203" pitchFamily="34" charset="0"/>
            </a:endParaRPr>
          </a:p>
          <a:p>
            <a:pPr lvl="0" algn="ctr">
              <a:buClr>
                <a:schemeClr val="dk1"/>
              </a:buClr>
              <a:buSzPct val="78571"/>
            </a:pPr>
            <a:r>
              <a:rPr lang="en-US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You WILL BE a peasant or DIE</a:t>
            </a:r>
            <a:r>
              <a:rPr lang="ru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!</a:t>
            </a:r>
            <a:endParaRPr lang="ru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567923"/>
              </p:ext>
            </p:extLst>
          </p:nvPr>
        </p:nvGraphicFramePr>
        <p:xfrm>
          <a:off x="959369" y="1334125"/>
          <a:ext cx="3541899" cy="3691776"/>
        </p:xfrm>
        <a:graphic>
          <a:graphicData uri="http://schemas.openxmlformats.org/drawingml/2006/table">
            <a:tbl>
              <a:tblPr>
                <a:noFill/>
                <a:tableStyleId>{6788BF8F-7847-4F25-9CCF-C0E929587D68}</a:tableStyleId>
              </a:tblPr>
              <a:tblGrid>
                <a:gridCol w="35418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89492"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AutoNum type="arabicPeriod"/>
                      </a:pPr>
                      <a:r>
                        <a:rPr lang="en-US" sz="1200" dirty="0" smtClean="0">
                          <a:latin typeface="Segoe UI "/>
                        </a:rPr>
                        <a:t>Everyone who wore glasses was shot without investigation. Almost all teachers, doctors, and intellectuals</a:t>
                      </a:r>
                      <a:r>
                        <a:rPr lang="en-US" sz="1200" baseline="0" dirty="0" smtClean="0">
                          <a:latin typeface="Segoe UI "/>
                        </a:rPr>
                        <a:t> </a:t>
                      </a:r>
                      <a:r>
                        <a:rPr lang="en-US" sz="1200" dirty="0" smtClean="0">
                          <a:latin typeface="Segoe UI "/>
                        </a:rPr>
                        <a:t>were</a:t>
                      </a:r>
                      <a:r>
                        <a:rPr lang="en-US" sz="1200" baseline="0" dirty="0" smtClean="0">
                          <a:latin typeface="Segoe UI "/>
                        </a:rPr>
                        <a:t> </a:t>
                      </a:r>
                      <a:r>
                        <a:rPr lang="en-US" sz="1200" dirty="0" smtClean="0">
                          <a:latin typeface="Segoe UI "/>
                        </a:rPr>
                        <a:t>killed. It</a:t>
                      </a:r>
                      <a:r>
                        <a:rPr lang="en-US" sz="1200" baseline="0" dirty="0" smtClean="0">
                          <a:latin typeface="Segoe UI "/>
                        </a:rPr>
                        <a:t> was</a:t>
                      </a:r>
                      <a:r>
                        <a:rPr lang="en-US" sz="1200" dirty="0" smtClean="0">
                          <a:latin typeface="Segoe UI "/>
                        </a:rPr>
                        <a:t> forbidden to write and read</a:t>
                      </a:r>
                      <a:endParaRPr lang="ru" sz="1200" b="0" dirty="0">
                        <a:solidFill>
                          <a:schemeClr val="tx1"/>
                        </a:solidFill>
                        <a:latin typeface="Segoe UI "/>
                        <a:ea typeface="Segoe UI" panose="020B0502040204020203" pitchFamily="34" charset="0"/>
                        <a:cs typeface="Segoe UI" panose="020B0502040204020203" pitchFamily="34" charset="0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01676"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000000"/>
                        </a:buClr>
                        <a:buSzPct val="100000"/>
                        <a:buFont typeface="Times New Roman"/>
                        <a:buAutoNum type="arabicPeriod" startAt="2"/>
                      </a:pPr>
                      <a:r>
                        <a:rPr lang="en-US" sz="1200" dirty="0" smtClean="0">
                          <a:latin typeface="Segoe UI "/>
                        </a:rPr>
                        <a:t>About 6000 schools and all universities were destroyed. All the books in the country were burnt</a:t>
                      </a:r>
                      <a:endParaRPr lang="ru" sz="1200" b="0" dirty="0">
                        <a:solidFill>
                          <a:schemeClr val="tx1"/>
                        </a:solidFill>
                        <a:latin typeface="Segoe UI "/>
                        <a:ea typeface="Segoe UI" panose="020B0502040204020203" pitchFamily="34" charset="0"/>
                        <a:cs typeface="Segoe UI" panose="020B0502040204020203" pitchFamily="34" charset="0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961360"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buClr>
                          <a:srgbClr val="666666"/>
                        </a:buClr>
                        <a:buSzPct val="100000"/>
                        <a:buFont typeface="Times New Roman"/>
                        <a:buAutoNum type="arabicPeriod" startAt="3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Segoe UI "/>
                          <a:ea typeface="Segoe UI" panose="020B0502040204020203" pitchFamily="34" charset="0"/>
                          <a:cs typeface="Segoe UI" panose="020B0502040204020203" pitchFamily="34" charset="0"/>
                          <a:sym typeface="Times New Roman"/>
                        </a:rPr>
                        <a:t>Paul Pot commanded to get rid of all </a:t>
                      </a:r>
                      <a:r>
                        <a:rPr lang="en-US" sz="1200" dirty="0" smtClean="0">
                          <a:latin typeface="Segoe UI "/>
                        </a:rPr>
                        <a:t>benefits of modern "white" civilization. Cars were broken with sledgehammers, household appliances were buried in the ground</a:t>
                      </a:r>
                      <a:endParaRPr lang="ru" sz="1200" b="0" dirty="0">
                        <a:solidFill>
                          <a:schemeClr val="tx1"/>
                        </a:solidFill>
                        <a:latin typeface="Segoe UI "/>
                        <a:ea typeface="Segoe UI" panose="020B0502040204020203" pitchFamily="34" charset="0"/>
                        <a:cs typeface="Segoe UI" panose="020B0502040204020203" pitchFamily="34" charset="0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01839">
                <a:tc>
                  <a:txBody>
                    <a:bodyPr/>
                    <a:lstStyle/>
                    <a:p>
                      <a:pPr marL="457200" lvl="0" indent="-304800" rtl="0"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rgbClr val="666666"/>
                        </a:buClr>
                        <a:buSzPct val="100000"/>
                        <a:buFont typeface="Times New Roman"/>
                        <a:buAutoNum type="arabicPeriod" startAt="4"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  <a:latin typeface="Segoe UI "/>
                          <a:ea typeface="Segoe UI" panose="020B0502040204020203" pitchFamily="34" charset="0"/>
                          <a:cs typeface="Segoe UI" panose="020B0502040204020203" pitchFamily="34" charset="0"/>
                          <a:sym typeface="Times New Roman"/>
                        </a:rPr>
                        <a:t>Money</a:t>
                      </a:r>
                      <a:r>
                        <a:rPr lang="en-US" sz="1200" b="0" baseline="0" dirty="0" smtClean="0">
                          <a:solidFill>
                            <a:schemeClr val="tx1"/>
                          </a:solidFill>
                          <a:latin typeface="Segoe UI "/>
                          <a:ea typeface="Segoe UI" panose="020B0502040204020203" pitchFamily="34" charset="0"/>
                          <a:cs typeface="Segoe UI" panose="020B0502040204020203" pitchFamily="34" charset="0"/>
                          <a:sym typeface="Times New Roman"/>
                        </a:rPr>
                        <a:t> was cancelled</a:t>
                      </a:r>
                      <a:r>
                        <a:rPr lang="ru" sz="1200" b="0" dirty="0" smtClean="0">
                          <a:solidFill>
                            <a:schemeClr val="tx1"/>
                          </a:solidFill>
                          <a:latin typeface="Segoe UI "/>
                          <a:ea typeface="Segoe UI" panose="020B0502040204020203" pitchFamily="34" charset="0"/>
                          <a:cs typeface="Segoe UI" panose="020B0502040204020203" pitchFamily="34" charset="0"/>
                          <a:sym typeface="Times New Roman"/>
                        </a:rPr>
                        <a:t>. </a:t>
                      </a:r>
                      <a:r>
                        <a:rPr lang="en-US" sz="1200" dirty="0" smtClean="0">
                          <a:latin typeface="Segoe UI "/>
                        </a:rPr>
                        <a:t>Upon entering Phnom Penh, the "Khmer Rouge" blew up the national bank, and placed</a:t>
                      </a:r>
                      <a:r>
                        <a:rPr lang="en-US" sz="1200" baseline="0" dirty="0" smtClean="0">
                          <a:latin typeface="Segoe UI "/>
                        </a:rPr>
                        <a:t> a </a:t>
                      </a:r>
                      <a:r>
                        <a:rPr lang="en-US" sz="1200" dirty="0" smtClean="0">
                          <a:latin typeface="Segoe UI "/>
                        </a:rPr>
                        <a:t>fertilizer warehouse in its storages.</a:t>
                      </a:r>
                      <a:endParaRPr lang="ru" sz="1200" b="0" dirty="0">
                        <a:solidFill>
                          <a:schemeClr val="tx1"/>
                        </a:solidFill>
                        <a:latin typeface="Segoe UI "/>
                        <a:ea typeface="Segoe UI" panose="020B0502040204020203" pitchFamily="34" charset="0"/>
                        <a:cs typeface="Segoe UI" panose="020B0502040204020203" pitchFamily="34" charset="0"/>
                        <a:sym typeface="Times New Roman"/>
                      </a:endParaRPr>
                    </a:p>
                  </a:txBody>
                  <a:tcPr marL="91425" marR="91425" marT="91425" marB="91425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0" y="1243248"/>
            <a:ext cx="1000696" cy="1000696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92" y="2153066"/>
            <a:ext cx="824251" cy="82425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9" y="3202379"/>
            <a:ext cx="684756" cy="68475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25" y="3930925"/>
            <a:ext cx="1051185" cy="1051185"/>
          </a:xfrm>
          <a:prstGeom prst="rect">
            <a:avLst/>
          </a:prstGeom>
        </p:spPr>
      </p:pic>
      <p:graphicFrame>
        <p:nvGraphicFramePr>
          <p:cNvPr id="13" name="Таблица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899808"/>
              </p:ext>
            </p:extLst>
          </p:nvPr>
        </p:nvGraphicFramePr>
        <p:xfrm>
          <a:off x="5256863" y="1334125"/>
          <a:ext cx="3529871" cy="3380886"/>
        </p:xfrm>
        <a:graphic>
          <a:graphicData uri="http://schemas.openxmlformats.org/drawingml/2006/table">
            <a:tbl>
              <a:tblPr>
                <a:noFill/>
                <a:tableStyleId>{6788BF8F-7847-4F25-9CCF-C0E929587D68}</a:tableStyleId>
              </a:tblPr>
              <a:tblGrid>
                <a:gridCol w="35298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009592"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SzPct val="100000"/>
                        <a:buFont typeface="Times New Roman"/>
                        <a:buAutoNum type="arabicPeriod"/>
                      </a:pP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Segoe UI "/>
                          <a:ea typeface="+mn-ea"/>
                          <a:cs typeface="+mn-cs"/>
                          <a:sym typeface="Arial"/>
                        </a:rPr>
                        <a:t>It is difficult to find employees older than 35 (these are people born during the civil war). In contrast to Russia, where employees up to 30 are in </a:t>
                      </a:r>
                      <a:r>
                        <a:rPr lang="en-US" sz="1200" b="0" i="0" u="none" strike="noStrike" cap="none" dirty="0" err="1" smtClean="0">
                          <a:solidFill>
                            <a:schemeClr val="tx1"/>
                          </a:solidFill>
                          <a:effectLst/>
                          <a:latin typeface="Segoe UI "/>
                          <a:ea typeface="+mn-ea"/>
                          <a:cs typeface="+mn-cs"/>
                          <a:sym typeface="Arial"/>
                        </a:rPr>
                        <a:t>favour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Segoe UI "/>
                          <a:ea typeface="+mn-ea"/>
                          <a:cs typeface="+mn-cs"/>
                          <a:sym typeface="Arial"/>
                        </a:rPr>
                        <a:t>.</a:t>
                      </a:r>
                      <a:endParaRPr lang="ru" sz="1200" b="0" i="0" u="none" strike="noStrike" cap="none" dirty="0">
                        <a:solidFill>
                          <a:schemeClr val="tx1"/>
                        </a:solidFill>
                        <a:latin typeface="Segoe UI "/>
                        <a:ea typeface="Segoe UI" panose="020B0502040204020203" pitchFamily="34" charset="0"/>
                        <a:cs typeface="Segoe UI" panose="020B0502040204020203" pitchFamily="34" charset="0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023422"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dk1"/>
                        </a:buClr>
                        <a:buSzPct val="100000"/>
                        <a:buFont typeface="Times New Roman"/>
                        <a:buAutoNum type="arabicPeriod" startAt="2"/>
                      </a:pPr>
                      <a:r>
                        <a:rPr lang="en-US" sz="1200" dirty="0" smtClean="0">
                          <a:latin typeface="Segoe UI "/>
                        </a:rPr>
                        <a:t/>
                      </a:r>
                      <a:br>
                        <a:rPr lang="en-US" sz="1200" dirty="0" smtClean="0">
                          <a:latin typeface="Segoe UI "/>
                        </a:rPr>
                      </a:b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Segoe UI "/>
                          <a:ea typeface="+mn-ea"/>
                          <a:cs typeface="+mn-cs"/>
                          <a:sym typeface="Arial"/>
                        </a:rPr>
                        <a:t>It is a</a:t>
                      </a:r>
                      <a:r>
                        <a:rPr lang="en-US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Segoe UI "/>
                          <a:ea typeface="+mn-ea"/>
                          <a:cs typeface="+mn-cs"/>
                          <a:sym typeface="Arial"/>
                        </a:rPr>
                        <a:t> complicated task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Segoe UI "/>
                          <a:ea typeface="+mn-ea"/>
                          <a:cs typeface="+mn-cs"/>
                          <a:sym typeface="Arial"/>
                        </a:rPr>
                        <a:t> to find QUALIFIED workers,</a:t>
                      </a:r>
                      <a:r>
                        <a:rPr lang="en-US" sz="1200" b="0" i="0" u="none" strike="noStrike" cap="none" baseline="0" dirty="0" smtClean="0">
                          <a:solidFill>
                            <a:schemeClr val="tx1"/>
                          </a:solidFill>
                          <a:effectLst/>
                          <a:latin typeface="Segoe UI 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200" b="0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Segoe UI "/>
                          <a:ea typeface="+mn-ea"/>
                          <a:cs typeface="+mn-cs"/>
                          <a:sym typeface="Arial"/>
                        </a:rPr>
                        <a:t>“thinkers" who are interested in work. And the descendants of the nation are the children of peasants. Our employees are also children of peasants!</a:t>
                      </a:r>
                      <a:r>
                        <a:rPr lang="ru" sz="1200" b="0" i="0" u="none" strike="noStrike" cap="none" dirty="0" smtClean="0">
                          <a:solidFill>
                            <a:schemeClr val="tx1"/>
                          </a:solidFill>
                          <a:latin typeface="Segoe UI "/>
                          <a:ea typeface="Segoe UI" panose="020B0502040204020203" pitchFamily="34" charset="0"/>
                          <a:cs typeface="Segoe UI" panose="020B0502040204020203" pitchFamily="34" charset="0"/>
                          <a:sym typeface="Times New Roman"/>
                        </a:rPr>
                        <a:t>!</a:t>
                      </a:r>
                      <a:endParaRPr lang="ru" sz="1200" b="0" i="0" u="none" strike="noStrike" cap="none" dirty="0">
                        <a:solidFill>
                          <a:schemeClr val="tx1"/>
                        </a:solidFill>
                        <a:latin typeface="Segoe UI "/>
                        <a:ea typeface="Segoe UI" panose="020B0502040204020203" pitchFamily="34" charset="0"/>
                        <a:cs typeface="Segoe UI" panose="020B0502040204020203" pitchFamily="34" charset="0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91164"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100"/>
                        </a:spcAft>
                        <a:buClr>
                          <a:schemeClr val="dk1"/>
                        </a:buClr>
                        <a:buSzPct val="100000"/>
                        <a:buFont typeface="Times New Roman"/>
                        <a:buAutoNum type="arabicPeriod" startAt="3"/>
                      </a:pPr>
                      <a:r>
                        <a:rPr lang="en-US" sz="1200" dirty="0" smtClean="0">
                          <a:latin typeface="Segoe UI "/>
                        </a:rPr>
                        <a:t>Education in the Kingdom is optional. A share of illiteracy is 30%</a:t>
                      </a:r>
                      <a:endParaRPr lang="ru" sz="1200" b="0" i="0" u="none" strike="noStrike" cap="none" dirty="0">
                        <a:solidFill>
                          <a:schemeClr val="tx1"/>
                        </a:solidFill>
                        <a:latin typeface="Segoe UI "/>
                        <a:ea typeface="Segoe UI" panose="020B0502040204020203" pitchFamily="34" charset="0"/>
                        <a:cs typeface="Segoe UI" panose="020B0502040204020203" pitchFamily="34" charset="0"/>
                        <a:sym typeface="Times New Roman"/>
                      </a:endParaRPr>
                    </a:p>
                  </a:txBody>
                  <a:tcPr marL="91425" marR="91425" marT="91425" marB="91425" anchor="ctr">
                    <a:lnL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9" y="1494644"/>
            <a:ext cx="749300" cy="7493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881" y="2607808"/>
            <a:ext cx="741912" cy="741912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963" y="3451034"/>
            <a:ext cx="1137371" cy="1137371"/>
          </a:xfrm>
          <a:prstGeom prst="rect">
            <a:avLst/>
          </a:prstGeom>
        </p:spPr>
      </p:pic>
      <p:pic>
        <p:nvPicPr>
          <p:cNvPr id="17" name="Рисунок 4">
            <a:extLst>
              <a:ext uri="{FF2B5EF4-FFF2-40B4-BE49-F238E27FC236}">
                <a16:creationId xmlns="" xmlns:a16="http://schemas.microsoft.com/office/drawing/2014/main" id="{FA884898-10CE-48C8-A758-561743FA6E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42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226400" y="126725"/>
            <a:ext cx="5919757" cy="4920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30000"/>
              </a:lnSpc>
              <a:spcAft>
                <a:spcPts val="100"/>
              </a:spcAft>
            </a:pPr>
            <a:r>
              <a:rPr lang="en-US" dirty="0" smtClean="0">
                <a:latin typeface="Segoe UI "/>
              </a:rPr>
              <a:t>And some more </a:t>
            </a:r>
            <a:r>
              <a:rPr lang="en-US" dirty="0">
                <a:latin typeface="Segoe UI "/>
              </a:rPr>
              <a:t>national </a:t>
            </a:r>
            <a:r>
              <a:rPr lang="en-US" dirty="0" smtClean="0">
                <a:latin typeface="Segoe UI "/>
              </a:rPr>
              <a:t>behavior characteristics of employees</a:t>
            </a:r>
          </a:p>
          <a:p>
            <a:pPr lvl="0">
              <a:lnSpc>
                <a:spcPct val="130000"/>
              </a:lnSpc>
              <a:spcAft>
                <a:spcPts val="100"/>
              </a:spcAft>
            </a:pPr>
            <a:endParaRPr b="1" dirty="0">
              <a:solidFill>
                <a:schemeClr val="dk1"/>
              </a:solidFill>
              <a:highlight>
                <a:srgbClr val="FFFFFF"/>
              </a:highlight>
              <a:latin typeface="Segoe UI "/>
              <a:ea typeface="Times New Roman"/>
              <a:cs typeface="Times New Roman"/>
              <a:sym typeface="Times New Roman"/>
            </a:endParaRPr>
          </a:p>
          <a:p>
            <a:pPr marL="457200" lvl="0" indent="-228600">
              <a:lnSpc>
                <a:spcPct val="130000"/>
              </a:lnSpc>
              <a:spcAft>
                <a:spcPts val="100"/>
              </a:spcAft>
              <a:buClr>
                <a:schemeClr val="dk1"/>
              </a:buClr>
              <a:buFont typeface="Times New Roman"/>
              <a:buChar char="-"/>
            </a:pPr>
            <a:r>
              <a:rPr lang="en-US" b="1" dirty="0" smtClean="0">
                <a:solidFill>
                  <a:srgbClr val="00B0F0"/>
                </a:solidFill>
                <a:latin typeface="Segoe UI "/>
                <a:cs typeface="Segoe UI" panose="020B0502040204020203" pitchFamily="34" charset="0"/>
              </a:rPr>
              <a:t>The </a:t>
            </a:r>
            <a:r>
              <a:rPr lang="en-US" b="1" dirty="0">
                <a:solidFill>
                  <a:srgbClr val="00B0F0"/>
                </a:solidFill>
                <a:latin typeface="Segoe UI "/>
                <a:cs typeface="Segoe UI" panose="020B0502040204020203" pitchFamily="34" charset="0"/>
              </a:rPr>
              <a:t>average "lifetime" of an employee in a company is 1-2 </a:t>
            </a:r>
            <a:r>
              <a:rPr lang="en-US" b="1" dirty="0" smtClean="0">
                <a:solidFill>
                  <a:srgbClr val="00B0F0"/>
                </a:solidFill>
                <a:latin typeface="Segoe UI "/>
                <a:cs typeface="Segoe UI" panose="020B0502040204020203" pitchFamily="34" charset="0"/>
              </a:rPr>
              <a:t>months</a:t>
            </a:r>
          </a:p>
          <a:p>
            <a:pPr marL="447675" lvl="0" algn="just">
              <a:lnSpc>
                <a:spcPct val="130000"/>
              </a:lnSpc>
              <a:spcAft>
                <a:spcPts val="100"/>
              </a:spcAft>
              <a:buClr>
                <a:schemeClr val="dk1"/>
              </a:buClr>
            </a:pPr>
            <a:r>
              <a:rPr lang="ru" sz="1200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(</a:t>
            </a:r>
            <a:r>
              <a:rPr lang="en-US" sz="1200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especially at the age up to 30!)</a:t>
            </a:r>
            <a:r>
              <a:rPr lang="en-US" sz="1200" dirty="0">
                <a:latin typeface="Segoe UI "/>
                <a:cs typeface="Segoe UI" panose="020B0502040204020203" pitchFamily="34" charset="0"/>
              </a:rPr>
              <a:t/>
            </a:r>
            <a:br>
              <a:rPr lang="en-US" sz="1200" dirty="0">
                <a:latin typeface="Segoe UI "/>
                <a:cs typeface="Segoe UI" panose="020B0502040204020203" pitchFamily="34" charset="0"/>
              </a:rPr>
            </a:br>
            <a:r>
              <a:rPr lang="en-US" sz="1200" dirty="0">
                <a:latin typeface="Segoe UI "/>
                <a:cs typeface="Segoe UI" panose="020B0502040204020203" pitchFamily="34" charset="0"/>
              </a:rPr>
              <a:t>Khmer does not stick to the workplace, and even his salary does not hold. Khmer does not think about the future. The main thing </a:t>
            </a:r>
            <a:r>
              <a:rPr lang="en-US" sz="1200" dirty="0" smtClean="0">
                <a:latin typeface="Segoe UI "/>
                <a:cs typeface="Segoe UI" panose="020B0502040204020203" pitchFamily="34" charset="0"/>
              </a:rPr>
              <a:t>for him </a:t>
            </a:r>
            <a:r>
              <a:rPr lang="en-US" sz="1200" dirty="0">
                <a:latin typeface="Segoe UI "/>
                <a:cs typeface="Segoe UI" panose="020B0502040204020203" pitchFamily="34" charset="0"/>
              </a:rPr>
              <a:t>is to grab some money, and what will happen </a:t>
            </a:r>
            <a:r>
              <a:rPr lang="en-US" sz="1200" dirty="0" smtClean="0">
                <a:latin typeface="Segoe UI "/>
                <a:cs typeface="Segoe UI" panose="020B0502040204020203" pitchFamily="34" charset="0"/>
              </a:rPr>
              <a:t>tomorrow- he will </a:t>
            </a:r>
            <a:r>
              <a:rPr lang="en-US" sz="1200" dirty="0">
                <a:latin typeface="Segoe UI "/>
                <a:cs typeface="Segoe UI" panose="020B0502040204020203" pitchFamily="34" charset="0"/>
              </a:rPr>
              <a:t>think tomorrow, but it's better not to think at </a:t>
            </a:r>
            <a:r>
              <a:rPr lang="en-US" sz="1200" dirty="0" smtClean="0">
                <a:latin typeface="Segoe UI "/>
                <a:cs typeface="Segoe UI" panose="020B0502040204020203" pitchFamily="34" charset="0"/>
              </a:rPr>
              <a:t>all.</a:t>
            </a:r>
            <a:r>
              <a:rPr lang="ru" sz="1200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 </a:t>
            </a:r>
            <a:endParaRPr lang="ru" sz="1200" dirty="0">
              <a:solidFill>
                <a:schemeClr val="tx1"/>
              </a:solidFill>
              <a:highlight>
                <a:srgbClr val="FFFFFF"/>
              </a:highlight>
              <a:latin typeface="Segoe UI 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lvl="0" rtl="0">
              <a:lnSpc>
                <a:spcPct val="130000"/>
              </a:lnSpc>
              <a:spcBef>
                <a:spcPts val="0"/>
              </a:spcBef>
              <a:spcAft>
                <a:spcPts val="10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Segoe UI 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Times New Roman"/>
              <a:buChar char="-"/>
            </a:pPr>
            <a:r>
              <a:rPr lang="en-US" b="1" dirty="0" smtClean="0">
                <a:solidFill>
                  <a:srgbClr val="00B0F0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THE WAY OF Khmer’s thinking refers to collective</a:t>
            </a:r>
          </a:p>
          <a:p>
            <a:pPr marL="457200" lvl="0" indent="-22860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Times New Roman"/>
              <a:buChar char="-"/>
            </a:pPr>
            <a:r>
              <a:rPr lang="ru" sz="1200" dirty="0" smtClean="0">
                <a:solidFill>
                  <a:schemeClr val="dk1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 </a:t>
            </a:r>
            <a:r>
              <a:rPr lang="en-US" sz="1200" dirty="0" smtClean="0">
                <a:solidFill>
                  <a:schemeClr val="dk1"/>
                </a:solidFill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Sabotages and colludes are often take place at work. They can afford   themselves to quit job any time they want, the salary which is left doesn’t matter.</a:t>
            </a:r>
            <a:r>
              <a:rPr lang="ru" sz="1200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highlight>
                  <a:srgbClr val="FFFFFF"/>
                </a:highlight>
                <a:latin typeface="Segoe UI 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Unfortunately, Khmer behavior is similar to a childish one. </a:t>
            </a:r>
            <a:endParaRPr lang="ru" sz="1200" dirty="0">
              <a:solidFill>
                <a:schemeClr val="tx1"/>
              </a:solidFill>
              <a:highlight>
                <a:srgbClr val="FFFFFF"/>
              </a:highlight>
              <a:latin typeface="Segoe UI 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None/>
            </a:pPr>
            <a:endParaRPr sz="1200" b="1" dirty="0">
              <a:solidFill>
                <a:schemeClr val="dk1"/>
              </a:solidFill>
              <a:latin typeface="Segoe UI 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marL="457200" lvl="0" indent="-228600" algn="just">
              <a:lnSpc>
                <a:spcPct val="115000"/>
              </a:lnSpc>
              <a:buClr>
                <a:schemeClr val="dk1"/>
              </a:buClr>
              <a:buFont typeface="Times New Roman"/>
              <a:buChar char="-"/>
            </a:pPr>
            <a:r>
              <a:rPr lang="en-US" b="1" dirty="0" smtClean="0">
                <a:latin typeface="Segoe UI "/>
              </a:rPr>
              <a:t>- </a:t>
            </a:r>
            <a:r>
              <a:rPr lang="en-US" b="1" dirty="0" smtClean="0">
                <a:solidFill>
                  <a:srgbClr val="00B0F0"/>
                </a:solidFill>
                <a:latin typeface="Segoe UI "/>
              </a:rPr>
              <a:t>The way of COMMUNICATION </a:t>
            </a:r>
            <a:r>
              <a:rPr lang="en-US" b="1" dirty="0">
                <a:solidFill>
                  <a:srgbClr val="00B0F0"/>
                </a:solidFill>
                <a:latin typeface="Segoe UI "/>
              </a:rPr>
              <a:t>with the Khmer must be simple </a:t>
            </a:r>
            <a:r>
              <a:rPr lang="en-US" b="1" dirty="0" smtClean="0">
                <a:solidFill>
                  <a:srgbClr val="00B0F0"/>
                </a:solidFill>
                <a:latin typeface="Segoe UI "/>
              </a:rPr>
              <a:t>enough and primitive</a:t>
            </a:r>
            <a:r>
              <a:rPr lang="en-US" b="1" dirty="0">
                <a:solidFill>
                  <a:srgbClr val="00B0F0"/>
                </a:solidFill>
                <a:latin typeface="Segoe UI "/>
              </a:rPr>
              <a:t>.</a:t>
            </a:r>
            <a:r>
              <a:rPr lang="en-US" b="1" dirty="0">
                <a:latin typeface="Segoe UI "/>
              </a:rPr>
              <a:t> </a:t>
            </a:r>
            <a:r>
              <a:rPr lang="en-US" b="1" dirty="0">
                <a:solidFill>
                  <a:srgbClr val="00B0F0"/>
                </a:solidFill>
                <a:latin typeface="Segoe UI "/>
              </a:rPr>
              <a:t>Khmers are single-tasked</a:t>
            </a:r>
            <a:r>
              <a:rPr lang="en-US" dirty="0">
                <a:solidFill>
                  <a:srgbClr val="00B0F0"/>
                </a:solidFill>
                <a:latin typeface="Segoe UI "/>
              </a:rPr>
              <a:t>. </a:t>
            </a:r>
            <a:r>
              <a:rPr lang="en-US" sz="1200" dirty="0">
                <a:latin typeface="Segoe UI "/>
              </a:rPr>
              <a:t>Motivation is simple. The introduction of several KPIs misleads them and they expect a dirty </a:t>
            </a:r>
            <a:r>
              <a:rPr lang="en-US" sz="1200" dirty="0" smtClean="0">
                <a:latin typeface="Segoe UI "/>
              </a:rPr>
              <a:t>trick. Since our </a:t>
            </a:r>
            <a:r>
              <a:rPr lang="en-US" sz="1200" dirty="0" err="1" smtClean="0">
                <a:latin typeface="Segoe UI "/>
              </a:rPr>
              <a:t>eploees</a:t>
            </a:r>
            <a:r>
              <a:rPr lang="en-US" sz="1200" dirty="0" smtClean="0">
                <a:latin typeface="Segoe UI "/>
              </a:rPr>
              <a:t> work for foreigner, the level of trust is </a:t>
            </a:r>
            <a:r>
              <a:rPr lang="en-US" sz="1200" dirty="0" err="1" smtClean="0">
                <a:latin typeface="Segoe UI "/>
              </a:rPr>
              <a:t>decresing</a:t>
            </a:r>
            <a:r>
              <a:rPr lang="en-US" sz="1200" dirty="0" smtClean="0">
                <a:latin typeface="Segoe UI "/>
              </a:rPr>
              <a:t>.</a:t>
            </a:r>
            <a:endParaRPr sz="1200" dirty="0">
              <a:latin typeface="Segoe UI 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A037468B-A910-4E2F-92D9-124E264D5A65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6938A1E-02FD-47EE-AFE3-0CCEB6757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020" y="1147684"/>
            <a:ext cx="974444" cy="9744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989D4FD-E284-47C2-84CF-0B9D3AE61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889" y="2257062"/>
            <a:ext cx="1300705" cy="13007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ED3B453-470B-4636-96A5-8BD39EC48A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020" y="3557767"/>
            <a:ext cx="999763" cy="999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Shape 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737" y="210457"/>
            <a:ext cx="2552766" cy="3033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4">
            <a:alphaModFix/>
          </a:blip>
          <a:srcRect t="11195" r="4104" b="9287"/>
          <a:stretch/>
        </p:blipFill>
        <p:spPr>
          <a:xfrm>
            <a:off x="6224737" y="3275975"/>
            <a:ext cx="2617900" cy="17306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 txBox="1"/>
          <p:nvPr/>
        </p:nvSpPr>
        <p:spPr>
          <a:xfrm>
            <a:off x="9712800" y="2490875"/>
            <a:ext cx="4310400" cy="541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Данный комплекс процедур позволил сформировать постоянный штат сотрудников с апреля 2016г. </a:t>
            </a:r>
          </a:p>
        </p:txBody>
      </p:sp>
      <p:sp>
        <p:nvSpPr>
          <p:cNvPr id="300" name="Shape 300"/>
          <p:cNvSpPr txBox="1"/>
          <p:nvPr/>
        </p:nvSpPr>
        <p:spPr>
          <a:xfrm>
            <a:off x="9477025" y="3032675"/>
            <a:ext cx="5064000" cy="48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Контракт, по условиям которого при досрочном окончании работы по инициативе сотрудника – взимается штраф.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643A643-FD6E-4E3D-BAB9-5FC795382FA3}"/>
              </a:ext>
            </a:extLst>
          </p:cNvPr>
          <p:cNvSpPr txBox="1"/>
          <p:nvPr/>
        </p:nvSpPr>
        <p:spPr>
          <a:xfrm>
            <a:off x="588487" y="433754"/>
            <a:ext cx="4700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Segoe UI Semibold" panose="020B0702040204020203" pitchFamily="34" charset="0"/>
              </a:rPr>
              <a:t>How did we solve this problem?</a:t>
            </a:r>
            <a:r>
              <a:rPr lang="ru-RU" sz="2000" dirty="0" smtClean="0">
                <a:latin typeface="Segoe UI Semibold" panose="020B0702040204020203" pitchFamily="34" charset="0"/>
              </a:rPr>
              <a:t>  </a:t>
            </a:r>
            <a:endParaRPr lang="en-US" sz="2000" dirty="0">
              <a:latin typeface="Segoe UI Semibold" panose="020B07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E9492642-CF4F-4BCA-9B58-03F0423511ED}"/>
              </a:ext>
            </a:extLst>
          </p:cNvPr>
          <p:cNvSpPr/>
          <p:nvPr/>
        </p:nvSpPr>
        <p:spPr>
          <a:xfrm>
            <a:off x="588487" y="855905"/>
            <a:ext cx="40327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As far as an employee who worked up to 2 months refers to “money loss”</a:t>
            </a:r>
            <a:r>
              <a:rPr lang="ru" dirty="0" smtClean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dirty="0" smtClean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we</a:t>
            </a:r>
            <a:r>
              <a:rPr lang="ru" dirty="0" smtClean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:</a:t>
            </a:r>
            <a:endParaRPr lang="en-US" dirty="0">
              <a:latin typeface="Segoe UI Light" panose="020B05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4BF0B4B-E3E5-4E91-B930-BB3C804B3BA3}"/>
              </a:ext>
            </a:extLst>
          </p:cNvPr>
          <p:cNvSpPr/>
          <p:nvPr/>
        </p:nvSpPr>
        <p:spPr>
          <a:xfrm>
            <a:off x="744903" y="1430195"/>
            <a:ext cx="478128" cy="478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1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D66E942A-DB4F-4BED-BDC9-7A0151BA2BB5}"/>
              </a:ext>
            </a:extLst>
          </p:cNvPr>
          <p:cNvSpPr/>
          <p:nvPr/>
        </p:nvSpPr>
        <p:spPr>
          <a:xfrm>
            <a:off x="744903" y="2188553"/>
            <a:ext cx="478128" cy="478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1B47B9AA-ED17-4F15-841B-7BE93DB88C68}"/>
              </a:ext>
            </a:extLst>
          </p:cNvPr>
          <p:cNvSpPr/>
          <p:nvPr/>
        </p:nvSpPr>
        <p:spPr>
          <a:xfrm>
            <a:off x="744903" y="2815479"/>
            <a:ext cx="478128" cy="478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AA064E72-226F-4FC6-A3A9-EAE7F2BAB616}"/>
              </a:ext>
            </a:extLst>
          </p:cNvPr>
          <p:cNvSpPr/>
          <p:nvPr/>
        </p:nvSpPr>
        <p:spPr>
          <a:xfrm>
            <a:off x="744903" y="3446007"/>
            <a:ext cx="478128" cy="47812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/>
              <a:t>4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3498667-A7F1-412F-BEF4-2179186B4752}"/>
              </a:ext>
            </a:extLst>
          </p:cNvPr>
          <p:cNvSpPr/>
          <p:nvPr/>
        </p:nvSpPr>
        <p:spPr>
          <a:xfrm>
            <a:off x="1333728" y="1341583"/>
            <a:ext cx="4572000" cy="77098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69850">
              <a:lnSpc>
                <a:spcPct val="115000"/>
              </a:lnSpc>
              <a:buClr>
                <a:schemeClr val="dk1"/>
              </a:buClr>
              <a:buSzPct val="91666"/>
            </a:pPr>
            <a:r>
              <a:rPr lang="en-US" b="1" dirty="0" smtClean="0">
                <a:solidFill>
                  <a:schemeClr val="dk1"/>
                </a:solidFill>
                <a:latin typeface="Segoe UI Semibold" panose="020B0702040204020203" pitchFamily="34" charset="0"/>
                <a:ea typeface="Times New Roman"/>
                <a:cs typeface="Times New Roman"/>
                <a:sym typeface="Times New Roman"/>
              </a:rPr>
              <a:t>Scored every employee as a borrower</a:t>
            </a:r>
            <a:r>
              <a:rPr lang="ru" b="1" dirty="0" smtClean="0">
                <a:solidFill>
                  <a:schemeClr val="dk1"/>
                </a:solidFill>
                <a:latin typeface="Segoe UI Semibold" panose="020B0702040204020203" pitchFamily="34" charset="0"/>
                <a:ea typeface="Times New Roman"/>
                <a:cs typeface="Times New Roman"/>
                <a:sym typeface="Times New Roman"/>
              </a:rPr>
              <a:t> </a:t>
            </a:r>
            <a:endParaRPr lang="ru" b="1" dirty="0">
              <a:solidFill>
                <a:schemeClr val="dk1"/>
              </a:solidFill>
              <a:latin typeface="Segoe UI Semibold" panose="020B0702040204020203" pitchFamily="34" charset="0"/>
              <a:ea typeface="Times New Roman"/>
              <a:cs typeface="Times New Roman"/>
              <a:sym typeface="Times New Roman"/>
            </a:endParaRPr>
          </a:p>
          <a:p>
            <a:pPr lvl="0" indent="-69850">
              <a:buClr>
                <a:schemeClr val="dk1"/>
              </a:buClr>
              <a:buSzPct val="91666"/>
            </a:pPr>
            <a:r>
              <a:rPr lang="en-US" dirty="0" smtClean="0">
                <a:solidFill>
                  <a:schemeClr val="tx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There were cases of </a:t>
            </a:r>
            <a:r>
              <a:rPr lang="en-US" dirty="0" err="1" smtClean="0">
                <a:solidFill>
                  <a:schemeClr val="tx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commititng</a:t>
            </a:r>
            <a:r>
              <a:rPr lang="en-US" dirty="0" smtClean="0">
                <a:solidFill>
                  <a:schemeClr val="tx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 thefts by employees</a:t>
            </a:r>
            <a:r>
              <a:rPr lang="ru" dirty="0" smtClean="0">
                <a:solidFill>
                  <a:schemeClr val="tx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. </a:t>
            </a:r>
            <a:endParaRPr lang="ru" dirty="0">
              <a:solidFill>
                <a:schemeClr val="tx1"/>
              </a:solidFill>
              <a:latin typeface="Segoe UI Light" panose="020B0502040204020203" pitchFamily="34" charset="0"/>
              <a:ea typeface="Times New Roman"/>
              <a:cs typeface="Times New Roman"/>
              <a:sym typeface="Times New Roman"/>
            </a:endParaRPr>
          </a:p>
          <a:p>
            <a:pPr lvl="0" indent="-69850">
              <a:buClr>
                <a:schemeClr val="dk1"/>
              </a:buClr>
              <a:buSzPct val="91666"/>
            </a:pPr>
            <a:r>
              <a:rPr lang="en-US" dirty="0" smtClean="0">
                <a:solidFill>
                  <a:schemeClr val="tx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Stole – got a loan, stole – went in jail</a:t>
            </a:r>
            <a:endParaRPr lang="ru" dirty="0">
              <a:solidFill>
                <a:schemeClr val="tx1"/>
              </a:solidFill>
              <a:latin typeface="Segoe UI Light" panose="020B0502040204020203" pitchFamily="34" charset="0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7548BD86-7EFB-4CC4-9658-AD55DC5FA0FA}"/>
              </a:ext>
            </a:extLst>
          </p:cNvPr>
          <p:cNvSpPr/>
          <p:nvPr/>
        </p:nvSpPr>
        <p:spPr>
          <a:xfrm>
            <a:off x="1333728" y="2258148"/>
            <a:ext cx="4572000" cy="340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69850">
              <a:lnSpc>
                <a:spcPct val="115000"/>
              </a:lnSpc>
              <a:buClr>
                <a:schemeClr val="dk1"/>
              </a:buClr>
              <a:buSzPct val="91666"/>
            </a:pPr>
            <a:r>
              <a:rPr lang="en-US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Passport </a:t>
            </a:r>
            <a:r>
              <a:rPr lang="ru" b="1" dirty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(</a:t>
            </a:r>
            <a:r>
              <a:rPr lang="ru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ID)</a:t>
            </a:r>
            <a:r>
              <a:rPr lang="en-US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 served as collateral</a:t>
            </a:r>
            <a:endParaRPr lang="ru" b="1" dirty="0">
              <a:solidFill>
                <a:schemeClr val="dk1"/>
              </a:solidFill>
              <a:latin typeface="Segoe UI Semibold" panose="020B0702040204020203" pitchFamily="34" charset="0"/>
              <a:cs typeface="Times New Roman"/>
              <a:sym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0779C12-2702-4C0D-A77E-12726E5984FB}"/>
              </a:ext>
            </a:extLst>
          </p:cNvPr>
          <p:cNvSpPr/>
          <p:nvPr/>
        </p:nvSpPr>
        <p:spPr>
          <a:xfrm>
            <a:off x="1336060" y="2900654"/>
            <a:ext cx="41344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If you failed to meet contract terms</a:t>
            </a:r>
            <a:r>
              <a:rPr lang="ru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 –</a:t>
            </a:r>
            <a:r>
              <a:rPr lang="en-US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 pay a fine!</a:t>
            </a:r>
            <a:endParaRPr lang="en-US" b="1" dirty="0">
              <a:solidFill>
                <a:schemeClr val="dk1"/>
              </a:solidFill>
              <a:latin typeface="Segoe UI Semibold" panose="020B0702040204020203" pitchFamily="34" charset="0"/>
              <a:cs typeface="Times New Roman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4709FEDB-CFEB-4BFD-BCCF-8D7EA0542ABA}"/>
              </a:ext>
            </a:extLst>
          </p:cNvPr>
          <p:cNvSpPr/>
          <p:nvPr/>
        </p:nvSpPr>
        <p:spPr>
          <a:xfrm>
            <a:off x="1302976" y="3365044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indent="-69850">
              <a:buClr>
                <a:schemeClr val="dk1"/>
              </a:buClr>
              <a:buSzPct val="91666"/>
            </a:pPr>
            <a:r>
              <a:rPr lang="en-US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Salary is paid on the 15</a:t>
            </a:r>
            <a:r>
              <a:rPr lang="en-US" b="1" baseline="30000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th </a:t>
            </a:r>
            <a:r>
              <a:rPr lang="en-US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 day in a month following the</a:t>
            </a:r>
            <a:r>
              <a:rPr lang="ru-RU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 </a:t>
            </a:r>
            <a:r>
              <a:rPr lang="en-US" b="1" dirty="0" smtClean="0">
                <a:solidFill>
                  <a:schemeClr val="dk1"/>
                </a:solidFill>
                <a:latin typeface="Segoe UI Semibold" panose="020B0702040204020203" pitchFamily="34" charset="0"/>
                <a:cs typeface="Times New Roman"/>
                <a:sym typeface="Times New Roman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Times New Roman"/>
              </a:rPr>
              <a:t>Since often workers got paid at the end of a month, they didn’t show up in the office anymore</a:t>
            </a:r>
            <a:endParaRPr lang="ru" dirty="0">
              <a:solidFill>
                <a:schemeClr val="tx1"/>
              </a:solidFill>
              <a:latin typeface="Segoe UI Light" panose="020B0502040204020203" pitchFamily="34" charset="0"/>
              <a:cs typeface="Segoe UI Light" panose="020B0502040204020203" pitchFamily="34" charset="0"/>
              <a:sym typeface="Times New Roman"/>
            </a:endParaRPr>
          </a:p>
        </p:txBody>
      </p:sp>
      <p:sp>
        <p:nvSpPr>
          <p:cNvPr id="19" name="Прямоугольник 3">
            <a:extLst>
              <a:ext uri="{FF2B5EF4-FFF2-40B4-BE49-F238E27FC236}">
                <a16:creationId xmlns="" xmlns:a16="http://schemas.microsoft.com/office/drawing/2014/main" id="{0E1C3402-8911-4AD1-AE27-8E0B0DEF007E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016ED25-700E-4C46-AA3C-2473D1A9ADFF}"/>
              </a:ext>
            </a:extLst>
          </p:cNvPr>
          <p:cNvSpPr/>
          <p:nvPr/>
        </p:nvSpPr>
        <p:spPr>
          <a:xfrm>
            <a:off x="672202" y="4471551"/>
            <a:ext cx="5552535" cy="5878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-69850">
              <a:lnSpc>
                <a:spcPct val="115000"/>
              </a:lnSpc>
              <a:buClr>
                <a:schemeClr val="dk1"/>
              </a:buClr>
              <a:buSzPct val="55000"/>
            </a:pPr>
            <a:r>
              <a:rPr lang="en-US" dirty="0" smtClean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Among </a:t>
            </a:r>
            <a:r>
              <a:rPr lang="ru-RU" dirty="0" smtClean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ru-RU" dirty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400 </a:t>
            </a:r>
            <a:r>
              <a:rPr lang="en-US" dirty="0" smtClean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candidates , only 20 loyal employees work without our total control and participation</a:t>
            </a:r>
            <a:endParaRPr lang="ru-RU" dirty="0">
              <a:solidFill>
                <a:schemeClr val="dk1"/>
              </a:solidFill>
              <a:latin typeface="Segoe UI Light" panose="020B0502040204020203" pitchFamily="34" charset="0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1300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/>
        </p:nvSpPr>
        <p:spPr>
          <a:xfrm>
            <a:off x="5245868" y="2104942"/>
            <a:ext cx="3898132" cy="25725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Being hiring, applicants had only 2 questions:</a:t>
            </a:r>
            <a:endParaRPr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 you have “PUBLIC HOLIDAYS”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? 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666666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There are 28 days!!! of public holidays in Cambodia in 2016 </a:t>
            </a:r>
            <a:r>
              <a:rPr lang="ru" sz="1200" dirty="0" smtClean="0">
                <a:solidFill>
                  <a:srgbClr val="666666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 </a:t>
            </a:r>
            <a:endParaRPr lang="en-US" sz="1200" dirty="0" smtClean="0">
              <a:solidFill>
                <a:srgbClr val="666666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666666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compare – in Russia there are only 14 public holidays excluding weekends</a:t>
            </a:r>
            <a:endParaRPr lang="ru" sz="1200" dirty="0">
              <a:solidFill>
                <a:srgbClr val="666666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ru" dirty="0">
              <a:solidFill>
                <a:srgbClr val="666666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28600" lvl="0" rtl="0">
              <a:spcBef>
                <a:spcPts val="0"/>
              </a:spcBef>
            </a:pPr>
            <a:r>
              <a:rPr lang="ru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2.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How long is the lunch time?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b="1" i="1" dirty="0"/>
          </a:p>
        </p:txBody>
      </p:sp>
      <p:sp>
        <p:nvSpPr>
          <p:cNvPr id="306" name="Shape 306"/>
          <p:cNvSpPr txBox="1"/>
          <p:nvPr/>
        </p:nvSpPr>
        <p:spPr>
          <a:xfrm>
            <a:off x="340535" y="902723"/>
            <a:ext cx="4505326" cy="1078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/>
            <a:r>
              <a:rPr lang="en-US" sz="2000" dirty="0" err="1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Fraility</a:t>
            </a:r>
            <a:r>
              <a:rPr lang="ru-RU" sz="2000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0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futility of workers made us out of despair</a:t>
            </a:r>
            <a:endParaRPr lang="ru" sz="2000" dirty="0" smtClean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sz="105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4725" y="0"/>
            <a:ext cx="2429275" cy="20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D7ADA0F6-1C43-47BC-B67E-9BAED7B89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535" y="1981247"/>
            <a:ext cx="4505325" cy="2809875"/>
          </a:xfrm>
          <a:prstGeom prst="rect">
            <a:avLst/>
          </a:prstGeom>
        </p:spPr>
      </p:pic>
      <p:pic>
        <p:nvPicPr>
          <p:cNvPr id="6" name="Рисунок 4">
            <a:extLst>
              <a:ext uri="{FF2B5EF4-FFF2-40B4-BE49-F238E27FC236}">
                <a16:creationId xmlns="" xmlns:a16="http://schemas.microsoft.com/office/drawing/2014/main" id="{0E25E6B9-2C3A-4B61-91CF-0E296A395E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468" y="4178968"/>
            <a:ext cx="964532" cy="96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66250" cy="43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4837019" y="348267"/>
            <a:ext cx="3926213" cy="6089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have a </a:t>
            </a:r>
            <a:r>
              <a:rPr lang="en-US" dirty="0" err="1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buddhistic</a:t>
            </a: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peace</a:t>
            </a: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!!!!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(*</a:t>
            </a: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together with drops</a:t>
            </a: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2080" y="957183"/>
            <a:ext cx="4687746" cy="2780818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/>
          <p:nvPr/>
        </p:nvSpPr>
        <p:spPr>
          <a:xfrm>
            <a:off x="0" y="4381250"/>
            <a:ext cx="4266250" cy="6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now having become a little more experienced and wiser, we can remember everything with a smile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Рисунок 4">
            <a:extLst>
              <a:ext uri="{FF2B5EF4-FFF2-40B4-BE49-F238E27FC236}">
                <a16:creationId xmlns="" xmlns:a16="http://schemas.microsoft.com/office/drawing/2014/main" id="{5A2C330F-7550-4CDB-B647-07013BCB52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 rot="16200000">
            <a:off x="4464432" y="2666892"/>
            <a:ext cx="215135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Shape 80"/>
          <p:cNvPicPr preferRelativeResize="0"/>
          <p:nvPr/>
        </p:nvPicPr>
        <p:blipFill rotWithShape="1">
          <a:blip r:embed="rId4">
            <a:alphaModFix/>
          </a:blip>
          <a:srcRect b="22067"/>
          <a:stretch/>
        </p:blipFill>
        <p:spPr>
          <a:xfrm>
            <a:off x="0" y="1"/>
            <a:ext cx="4094127" cy="3995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4127" y="0"/>
            <a:ext cx="5321228" cy="399581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64892" y="4148283"/>
            <a:ext cx="3342806" cy="811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7391"/>
              </a:lnSpc>
            </a:pP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That is the way </a:t>
            </a:r>
            <a:r>
              <a:rPr lang="en-US" b="1" u="sng" dirty="0" smtClean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the ideal employee </a:t>
            </a:r>
            <a:r>
              <a:rPr lang="en-US" dirty="0" smtClean="0">
                <a:solidFill>
                  <a:schemeClr val="dk1"/>
                </a:solidFill>
                <a:highlight>
                  <a:srgbClr val="FFFFFF"/>
                </a:highlight>
                <a:latin typeface="Segoe UI Semibold" panose="020B0702040204020203" pitchFamily="34" charset="0"/>
                <a:ea typeface="Segoe UI" panose="020B0502040204020203" pitchFamily="34" charset="0"/>
                <a:cs typeface="Segoe UI Semibold" panose="020B0702040204020203" pitchFamily="34" charset="0"/>
              </a:rPr>
              <a:t>should look like:</a:t>
            </a:r>
            <a:endParaRPr lang="ru-RU" dirty="0">
              <a:solidFill>
                <a:schemeClr val="dk1"/>
              </a:solidFill>
              <a:highlight>
                <a:srgbClr val="FFFFFF"/>
              </a:highlight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</a:endParaRPr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343184" y="4213516"/>
            <a:ext cx="1896255" cy="848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42900">
              <a:lnSpc>
                <a:spcPct val="117391"/>
              </a:lnSpc>
              <a:buClr>
                <a:schemeClr val="dk1"/>
              </a:buClr>
              <a:buSzPct val="100000"/>
              <a:buChar char="-"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42900">
              <a:lnSpc>
                <a:spcPct val="117391"/>
              </a:lnSpc>
              <a:buClr>
                <a:schemeClr val="dk1"/>
              </a:buClr>
              <a:buSzPct val="100000"/>
              <a:buChar char="-"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cheap</a:t>
            </a:r>
            <a:endParaRPr lang="ru-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42900">
              <a:lnSpc>
                <a:spcPct val="117391"/>
              </a:lnSpc>
              <a:buClr>
                <a:schemeClr val="dk1"/>
              </a:buClr>
              <a:buSzPct val="100000"/>
              <a:buChar char="-"/>
            </a:pP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843355" y="4217517"/>
            <a:ext cx="4572000" cy="596445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342900">
              <a:lnSpc>
                <a:spcPct val="117391"/>
              </a:lnSpc>
              <a:buClr>
                <a:schemeClr val="dk1"/>
              </a:buClr>
              <a:buSzPct val="100000"/>
              <a:buChar char="-"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convincing sales manager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342900">
              <a:lnSpc>
                <a:spcPct val="117391"/>
              </a:lnSpc>
              <a:buClr>
                <a:schemeClr val="dk1"/>
              </a:buClr>
              <a:buSzPct val="100000"/>
              <a:buChar char="-"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eager beaver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805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B0F0"/>
                </a:solidFill>
              </a:rPr>
              <a:t>0</a:t>
            </a:r>
            <a:r>
              <a:rPr lang="ru-RU" sz="9600" dirty="0">
                <a:solidFill>
                  <a:srgbClr val="00B0F0"/>
                </a:solidFill>
              </a:rPr>
              <a:t>7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308534" y="1757073"/>
            <a:ext cx="4713942" cy="101769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WEBSITE and LEAD GENERATION</a:t>
            </a:r>
            <a:endParaRPr lang="ru" sz="3000" b="1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6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867" y="0"/>
            <a:ext cx="50960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323"/>
          <p:cNvSpPr txBox="1"/>
          <p:nvPr/>
        </p:nvSpPr>
        <p:spPr>
          <a:xfrm>
            <a:off x="413309" y="4618698"/>
            <a:ext cx="3787470" cy="3730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1"/>
                </a:solidFill>
                <a:latin typeface="Segoe UI Light" panose="020B0502040204020203" pitchFamily="34" charset="0"/>
              </a:rPr>
              <a:t>A lovely girl and hand fanned money</a:t>
            </a:r>
            <a:r>
              <a:rPr lang="ru-RU" sz="1600" dirty="0" smtClean="0">
                <a:solidFill>
                  <a:schemeClr val="dk1"/>
                </a:solidFill>
                <a:latin typeface="Segoe UI Light" panose="020B0502040204020203" pitchFamily="34" charset="0"/>
              </a:rPr>
              <a:t>:</a:t>
            </a:r>
            <a:endParaRPr lang="ru" sz="1600" dirty="0">
              <a:solidFill>
                <a:schemeClr val="dk1"/>
              </a:solidFill>
              <a:latin typeface="Segoe UI Light" panose="020B0502040204020203" pitchFamily="34" charset="0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1"/>
                </a:solidFill>
                <a:latin typeface="Segoe UI Light" panose="020B0502040204020203" pitchFamily="34" charset="0"/>
              </a:rPr>
              <a:t>this trick works in any country</a:t>
            </a:r>
            <a:r>
              <a:rPr lang="ru" sz="1600" dirty="0" smtClean="0">
                <a:solidFill>
                  <a:schemeClr val="dk1"/>
                </a:solidFill>
                <a:latin typeface="Segoe UI Light" panose="020B0502040204020203" pitchFamily="34" charset="0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Segoe UI Light" panose="020B0502040204020203" pitchFamily="34" charset="0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17531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/>
        </p:nvSpPr>
        <p:spPr>
          <a:xfrm>
            <a:off x="42175" y="133250"/>
            <a:ext cx="4986892" cy="488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ru" sz="1600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1 </a:t>
            </a: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completed request costs</a:t>
            </a:r>
            <a:r>
              <a:rPr lang="ru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~1$. 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Approved to every sixth client</a:t>
            </a:r>
            <a:r>
              <a:rPr lang="ru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.</a:t>
            </a:r>
            <a:endParaRPr lang="en-US" sz="160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Full cost of</a:t>
            </a:r>
            <a:r>
              <a:rPr lang="ru-RU" sz="1600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en-US" sz="1600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overheads for the first given loan:</a:t>
            </a:r>
            <a:r>
              <a:rPr lang="ru" sz="1600" b="1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  </a:t>
            </a:r>
            <a:endParaRPr lang="ru" sz="1600" b="1" dirty="0">
              <a:solidFill>
                <a:schemeClr val="dk1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</a:pPr>
            <a:r>
              <a:rPr lang="ru" sz="1600" dirty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     6$ + OPEX </a:t>
            </a:r>
            <a:r>
              <a:rPr lang="ru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(</a:t>
            </a:r>
            <a:r>
              <a:rPr lang="en-US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WAGE</a:t>
            </a:r>
            <a:r>
              <a:rPr lang="ru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+ </a:t>
            </a:r>
            <a:r>
              <a:rPr lang="en-US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rent</a:t>
            </a:r>
            <a:r>
              <a:rPr lang="ru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)=</a:t>
            </a:r>
            <a:r>
              <a:rPr lang="ru" sz="1600" dirty="0">
                <a:solidFill>
                  <a:srgbClr val="00B0F0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10$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Average loan - </a:t>
            </a:r>
            <a:r>
              <a:rPr lang="ru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60</a:t>
            </a:r>
            <a:r>
              <a:rPr lang="ru" sz="1600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$, 12 </a:t>
            </a: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days</a:t>
            </a:r>
            <a:r>
              <a:rPr lang="ru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. </a:t>
            </a:r>
            <a:endParaRPr lang="ru" sz="160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Loan margin </a:t>
            </a:r>
            <a:r>
              <a:rPr lang="ru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~ </a:t>
            </a:r>
            <a:r>
              <a:rPr lang="ru" sz="1600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14,4$. 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Cambodia</a:t>
            </a:r>
            <a:r>
              <a:rPr lang="ru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IS</a:t>
            </a:r>
            <a:r>
              <a:rPr lang="ru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:</a:t>
            </a:r>
            <a:endParaRPr lang="en-US" sz="160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a lower check</a:t>
            </a:r>
            <a:r>
              <a:rPr lang="ru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- </a:t>
            </a:r>
            <a:r>
              <a:rPr lang="ru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60$</a:t>
            </a:r>
            <a:endParaRPr lang="en-US" sz="1600" dirty="0" smtClean="0">
              <a:solidFill>
                <a:schemeClr val="dk1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a lower income </a:t>
            </a:r>
            <a:r>
              <a:rPr lang="ru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- </a:t>
            </a:r>
            <a:r>
              <a:rPr lang="ru" sz="1600" dirty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14,4$ </a:t>
            </a:r>
            <a:r>
              <a:rPr lang="en-US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for loan</a:t>
            </a:r>
            <a:endParaRPr lang="en-US" sz="1600" dirty="0">
              <a:solidFill>
                <a:schemeClr val="dk1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a lower default</a:t>
            </a:r>
            <a:r>
              <a:rPr lang="ru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- 2% </a:t>
            </a:r>
            <a:r>
              <a:rPr lang="en-US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loss</a:t>
            </a:r>
            <a:r>
              <a:rPr lang="ru" sz="1600" dirty="0" smtClean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 </a:t>
            </a:r>
            <a:r>
              <a:rPr lang="ru" sz="1600" dirty="0">
                <a:solidFill>
                  <a:schemeClr val="dk1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90+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067" y="0"/>
            <a:ext cx="41149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/>
        </p:nvSpPr>
        <p:spPr>
          <a:xfrm>
            <a:off x="32625" y="14575"/>
            <a:ext cx="3767700" cy="2520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AND NOW EVERYBODY GOES TO A SITE</a:t>
            </a:r>
            <a:endParaRPr lang="ru" sz="3000" b="1" dirty="0">
              <a:latin typeface="Segoe UI Semibold" panose="020B07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" sz="3000" b="1" u="sng" dirty="0" smtClean="0">
                <a:solidFill>
                  <a:srgbClr val="00B0F0"/>
                </a:solidFill>
                <a:latin typeface="Segoe UI Semibold" panose="020B0702040204020203" pitchFamily="34" charset="0"/>
                <a:ea typeface="Comic Sans MS"/>
                <a:cs typeface="Comic Sans MS"/>
                <a:sym typeface="Comic Sans MS"/>
              </a:rPr>
              <a:t>monusluy.com</a:t>
            </a:r>
            <a:endParaRPr lang="ru" sz="3000" b="1" u="sng" dirty="0">
              <a:solidFill>
                <a:srgbClr val="00B0F0"/>
              </a:solidFill>
              <a:latin typeface="Segoe UI Semibold" panose="020B0702040204020203" pitchFamily="34" charset="0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35" name="Shape 3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525" y="38512"/>
            <a:ext cx="5066474" cy="506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 rotWithShape="1">
          <a:blip r:embed="rId4">
            <a:alphaModFix/>
          </a:blip>
          <a:srcRect l="3016" b="5249"/>
          <a:stretch/>
        </p:blipFill>
        <p:spPr>
          <a:xfrm>
            <a:off x="32625" y="2493752"/>
            <a:ext cx="2887400" cy="21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119892" y="1879050"/>
            <a:ext cx="3030000" cy="58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000" dirty="0">
                <a:solidFill>
                  <a:schemeClr val="dk1"/>
                </a:solidFill>
                <a:latin typeface="Segoe UI Semibold" panose="020B0702040204020203" pitchFamily="34" charset="0"/>
              </a:rPr>
              <a:t>88% - </a:t>
            </a:r>
            <a:r>
              <a:rPr lang="en-US" sz="2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SMARTPHONES</a:t>
            </a:r>
            <a:endParaRPr lang="ru" sz="2000" dirty="0">
              <a:solidFill>
                <a:schemeClr val="dk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338" name="Shape 338"/>
          <p:cNvSpPr txBox="1"/>
          <p:nvPr/>
        </p:nvSpPr>
        <p:spPr>
          <a:xfrm>
            <a:off x="716625" y="4609421"/>
            <a:ext cx="3360900" cy="49755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TIP FOR A HOUSEWIFE</a:t>
            </a: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r" rt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Girls are “clickable” twice time more</a:t>
            </a:r>
            <a:r>
              <a:rPr lang="ru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/>
        </p:nvSpPr>
        <p:spPr>
          <a:xfrm>
            <a:off x="157760" y="381700"/>
            <a:ext cx="4243754" cy="90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 dirty="0" smtClean="0">
                <a:latin typeface="Segoe UI Semibold" panose="020B0702040204020203" pitchFamily="34" charset="0"/>
              </a:rPr>
              <a:t>Our website </a:t>
            </a:r>
            <a:r>
              <a:rPr lang="ru" sz="1800" u="sng" dirty="0" smtClean="0">
                <a:solidFill>
                  <a:schemeClr val="hlink"/>
                </a:solidFill>
                <a:latin typeface="Segoe UI Semibold" panose="020B0702040204020203" pitchFamily="34" charset="0"/>
                <a:ea typeface="Comic Sans MS"/>
                <a:cs typeface="Comic Sans MS"/>
                <a:sym typeface="Comic Sans MS"/>
                <a:hlinkClick r:id="rId3"/>
              </a:rPr>
              <a:t>http</a:t>
            </a:r>
            <a:r>
              <a:rPr lang="ru" sz="1800" u="sng" dirty="0">
                <a:solidFill>
                  <a:schemeClr val="hlink"/>
                </a:solidFill>
                <a:latin typeface="Segoe UI Semibold" panose="020B0702040204020203" pitchFamily="34" charset="0"/>
                <a:ea typeface="Comic Sans MS"/>
                <a:cs typeface="Comic Sans MS"/>
                <a:sym typeface="Comic Sans MS"/>
                <a:hlinkClick r:id="rId3"/>
              </a:rPr>
              <a:t>://monusluy.com/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omic Sans MS"/>
              </a:rPr>
              <a:t>This is Anton’s idea and development! And we are proud of our web site very much!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omic Sans MS"/>
            </a:endParaRPr>
          </a:p>
        </p:txBody>
      </p:sp>
      <p:pic>
        <p:nvPicPr>
          <p:cNvPr id="344" name="Shape 3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6857" y="0"/>
            <a:ext cx="129713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40824" y="2595200"/>
            <a:ext cx="1626449" cy="241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6012" y="1534379"/>
            <a:ext cx="2096625" cy="347102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Shape 347"/>
          <p:cNvSpPr txBox="1"/>
          <p:nvPr/>
        </p:nvSpPr>
        <p:spPr>
          <a:xfrm>
            <a:off x="121565" y="1332581"/>
            <a:ext cx="5635500" cy="116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 dirty="0" smtClean="0">
                <a:latin typeface="Segoe UI Semibold" panose="020B0702040204020203" pitchFamily="34" charset="0"/>
              </a:rPr>
              <a:t>A little about our advantages in Cambodia</a:t>
            </a:r>
            <a:r>
              <a:rPr lang="ru" b="1" dirty="0" smtClean="0"/>
              <a:t>:</a:t>
            </a:r>
            <a:endParaRPr lang="ru" b="1" dirty="0"/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 are the FIRST, new and UNIQUE service in the country</a:t>
            </a:r>
            <a:r>
              <a:rPr lang="ru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28600" rtl="0">
              <a:spcBef>
                <a:spcPts val="0"/>
              </a:spcBef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Quick money delivering </a:t>
            </a:r>
            <a:r>
              <a:rPr lang="en-US" dirty="0" err="1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ON-Line</a:t>
            </a:r>
            <a:r>
              <a:rPr lang="ru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28600">
              <a:buAutoNum type="arabicPeriod"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Non-collateral and no </a:t>
            </a:r>
            <a:r>
              <a:rPr lang="en-US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person to vouch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5412201" y="381700"/>
            <a:ext cx="2505300" cy="125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Loan </a:t>
            </a:r>
            <a:r>
              <a:rPr lang="en-US" dirty="0"/>
              <a:t>calculator with odd numbers (a </a:t>
            </a:r>
            <a:r>
              <a:rPr lang="en-US" dirty="0" smtClean="0"/>
              <a:t>small </a:t>
            </a:r>
            <a:r>
              <a:rPr lang="en-US" dirty="0"/>
              <a:t>trick for the complexity of calculating </a:t>
            </a:r>
            <a:r>
              <a:rPr lang="en-US" dirty="0" smtClean="0"/>
              <a:t>an interest rate</a:t>
            </a:r>
            <a:r>
              <a:rPr lang="ru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:)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157760" y="2739325"/>
            <a:ext cx="1883064" cy="3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we can see on the site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Slogan to get a payday loan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2" y="319687"/>
            <a:ext cx="3494649" cy="447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2971" y="-30050"/>
            <a:ext cx="3038999" cy="511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Shape 356"/>
          <p:cNvSpPr txBox="1"/>
          <p:nvPr/>
        </p:nvSpPr>
        <p:spPr>
          <a:xfrm>
            <a:off x="6629400" y="985396"/>
            <a:ext cx="2482836" cy="10720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 smtClean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     Our loan steps:</a:t>
            </a:r>
          </a:p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n-US" b="1" dirty="0" smtClean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first loan - </a:t>
            </a:r>
            <a:r>
              <a:rPr lang="ru" b="1" dirty="0" smtClean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30-40</a:t>
            </a:r>
            <a:r>
              <a:rPr lang="ru" b="1" dirty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$</a:t>
            </a:r>
            <a:r>
              <a:rPr lang="ru-RU" b="1" dirty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ru" b="1" dirty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b="1" dirty="0" smtClean="0">
              <a:solidFill>
                <a:srgbClr val="0070C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285750" lvl="0" indent="-285750">
              <a:spcBef>
                <a:spcPts val="0"/>
              </a:spcBef>
              <a:buFontTx/>
              <a:buChar char="-"/>
            </a:pPr>
            <a:r>
              <a:rPr lang="en-US" b="1" dirty="0" smtClean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 every next loan </a:t>
            </a:r>
            <a:r>
              <a:rPr lang="en-US" b="1" dirty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smtClean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</a:t>
            </a:r>
            <a:r>
              <a:rPr lang="ru" b="1" dirty="0" smtClean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+10</a:t>
            </a:r>
            <a:r>
              <a:rPr lang="ru" b="1" dirty="0">
                <a:solidFill>
                  <a:srgbClr val="0070C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$</a:t>
            </a:r>
          </a:p>
        </p:txBody>
      </p:sp>
      <p:sp>
        <p:nvSpPr>
          <p:cNvPr id="357" name="Shape 357"/>
          <p:cNvSpPr txBox="1"/>
          <p:nvPr/>
        </p:nvSpPr>
        <p:spPr>
          <a:xfrm>
            <a:off x="6551970" y="2148107"/>
            <a:ext cx="2346007" cy="13166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dirty="0">
                <a:solidFill>
                  <a:schemeClr val="tx1"/>
                </a:solidFill>
                <a:latin typeface="Segoe UI Semibold" panose="020B0702040204020203" pitchFamily="34" charset="0"/>
              </a:rPr>
              <a:t>Если 35%  цель займа - на свадьбу друзей, то не забудьте взять, когда случится!!! :)</a:t>
            </a:r>
          </a:p>
        </p:txBody>
      </p:sp>
      <p:sp>
        <p:nvSpPr>
          <p:cNvPr id="358" name="Shape 358"/>
          <p:cNvSpPr txBox="1"/>
          <p:nvPr/>
        </p:nvSpPr>
        <p:spPr>
          <a:xfrm>
            <a:off x="7646850" y="27070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Рисунок 4">
            <a:extLst>
              <a:ext uri="{FF2B5EF4-FFF2-40B4-BE49-F238E27FC236}">
                <a16:creationId xmlns="" xmlns:a16="http://schemas.microsoft.com/office/drawing/2014/main" id="{D3DAA347-7E8C-4418-BE63-B4495309B0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Shape 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740" y="778484"/>
            <a:ext cx="2453546" cy="422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718" y="778484"/>
            <a:ext cx="2521901" cy="420945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184146" y="0"/>
            <a:ext cx="2986946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Stories and gratitude of our clients for a </a:t>
            </a:r>
            <a:r>
              <a:rPr lang="en-US" b="1" dirty="0" smtClean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FAST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financial support in difficult situations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4471861" y="-15464"/>
            <a:ext cx="3174989" cy="8729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 teach to spend money wisely. 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ru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KTV 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girls</a:t>
            </a:r>
            <a:r>
              <a:rPr lang="ru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</a:t>
            </a:r>
            <a:r>
              <a:rPr lang="ru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child’s education </a:t>
            </a:r>
            <a:r>
              <a:rPr lang="ru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b="1" dirty="0" smtClean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YES</a:t>
            </a:r>
            <a:r>
              <a:rPr lang="ru" dirty="0" smtClean="0">
                <a:solidFill>
                  <a:srgbClr val="00B0F0"/>
                </a:solidFill>
                <a:latin typeface="Segoe UI Semibold" panose="020B07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ru" dirty="0">
              <a:solidFill>
                <a:srgbClr val="00B0F0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7646850" y="27070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/>
        </p:nvSpPr>
        <p:spPr>
          <a:xfrm>
            <a:off x="1374597" y="810876"/>
            <a:ext cx="5403900" cy="7814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Our website</a:t>
            </a:r>
            <a:endParaRPr lang="ru" sz="2400" dirty="0">
              <a:solidFill>
                <a:schemeClr val="tx1"/>
              </a:solidFill>
              <a:latin typeface="Segoe UI Semibold" panose="020B07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ru" sz="2400" dirty="0">
                <a:solidFill>
                  <a:srgbClr val="00B0F0"/>
                </a:solidFill>
                <a:latin typeface="Segoe UI Semibold" panose="020B0702040204020203" pitchFamily="34" charset="0"/>
                <a:ea typeface="Comic Sans MS"/>
                <a:cs typeface="Comic Sans MS"/>
                <a:sym typeface="Comic Sans MS"/>
              </a:rPr>
              <a:t>http://monusluy.com/</a:t>
            </a:r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9008"/>
          <a:stretch/>
        </p:blipFill>
        <p:spPr>
          <a:xfrm>
            <a:off x="5683750" y="43375"/>
            <a:ext cx="3267074" cy="505674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Shape 374"/>
          <p:cNvSpPr txBox="1"/>
          <p:nvPr/>
        </p:nvSpPr>
        <p:spPr>
          <a:xfrm>
            <a:off x="1374597" y="1889492"/>
            <a:ext cx="4309153" cy="33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Cites of Khmer honorable people about money and loans</a:t>
            </a:r>
            <a:r>
              <a:rPr lang="ru" sz="24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. </a:t>
            </a:r>
            <a:endParaRPr lang="ru" sz="2400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1374597" y="3329543"/>
            <a:ext cx="4435894" cy="119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It was quite easy to find cites, but it was MORE complicated to translate them into Khmer</a:t>
            </a:r>
            <a:endParaRPr lang="ru" sz="2400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9D54D98-25DB-4E19-959E-B17D90FA0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81" y="755639"/>
            <a:ext cx="1078616" cy="1078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5A77F8A-E2FC-437A-8C2A-584DFF9ED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26" y="1889492"/>
            <a:ext cx="1301325" cy="1301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7BF7149A-56FC-4761-8860-68BA3CF518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620" y="3677092"/>
            <a:ext cx="989977" cy="9899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B0F0"/>
                </a:solidFill>
              </a:rPr>
              <a:t>0</a:t>
            </a:r>
            <a:r>
              <a:rPr lang="ru-RU" sz="9600" dirty="0">
                <a:solidFill>
                  <a:srgbClr val="00B0F0"/>
                </a:solidFill>
              </a:rPr>
              <a:t>8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563209" y="1727765"/>
            <a:ext cx="4713942" cy="101769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Penetration of Internet.</a:t>
            </a:r>
            <a:r>
              <a:rPr lang="ru-RU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</a:t>
            </a:r>
            <a:r>
              <a:rPr lang="ru-RU" sz="3000" dirty="0">
                <a:solidFill>
                  <a:schemeClr val="tx1"/>
                </a:solidFill>
                <a:latin typeface="Segoe UI Semibold" panose="020B0702040204020203" pitchFamily="34" charset="0"/>
              </a:rPr>
              <a:t/>
            </a:r>
            <a:br>
              <a:rPr lang="ru-RU" sz="3000" dirty="0">
                <a:solidFill>
                  <a:schemeClr val="tx1"/>
                </a:solidFill>
                <a:latin typeface="Segoe UI Semibold" panose="020B0702040204020203" pitchFamily="34" charset="0"/>
              </a:rPr>
            </a:br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Country’s </a:t>
            </a:r>
            <a:r>
              <a:rPr lang="en-US" sz="3000" dirty="0" err="1" smtClean="0">
                <a:solidFill>
                  <a:schemeClr val="tx1"/>
                </a:solidFill>
                <a:latin typeface="Segoe UI Semibold" panose="020B0702040204020203" pitchFamily="34" charset="0"/>
              </a:rPr>
              <a:t>pecularities</a:t>
            </a:r>
            <a:endParaRPr lang="ru" sz="3000" b="1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D6CA59B-C920-4579-A63E-6647656AF4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26" r="33799"/>
          <a:stretch/>
        </p:blipFill>
        <p:spPr>
          <a:xfrm>
            <a:off x="5111262" y="0"/>
            <a:ext cx="403273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7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/>
        </p:nvSpPr>
        <p:spPr>
          <a:xfrm>
            <a:off x="212125" y="-43575"/>
            <a:ext cx="2593200" cy="423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7" name="Shape 3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000" y="1143975"/>
            <a:ext cx="4970000" cy="39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-49475" y="4245825"/>
            <a:ext cx="2854800" cy="4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352893" y="1695297"/>
            <a:ext cx="3889663" cy="28576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whole life of a person can be watched through Facebook</a:t>
            </a:r>
            <a:r>
              <a:rPr lang="ru" sz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ru"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What he thinks, whom he meet with, what he eats</a:t>
            </a:r>
            <a:r>
              <a:rPr lang="ru" sz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 </a:t>
            </a:r>
            <a:endParaRPr lang="ru"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Where he worked and where he got in</a:t>
            </a:r>
            <a:r>
              <a:rPr lang="ru" sz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ru"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It is possible to know even the reason of dismissal!</a:t>
            </a:r>
            <a:endParaRPr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2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FB 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–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the strong arm while making decision on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Hiring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Checking a borrower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228600" rtl="0">
              <a:lnSpc>
                <a:spcPct val="115000"/>
              </a:lnSpc>
              <a:spcBef>
                <a:spcPts val="0"/>
              </a:spcBef>
              <a:buAutoNum type="arabicPeriod"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Debt collection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90" name="Shape 390"/>
          <p:cNvSpPr txBox="1"/>
          <p:nvPr/>
        </p:nvSpPr>
        <p:spPr>
          <a:xfrm>
            <a:off x="4242556" y="227050"/>
            <a:ext cx="4635226" cy="812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i="1" dirty="0" smtClean="0">
                <a:latin typeface="Segoe UI Light" panose="020B0502040204020203" pitchFamily="34" charset="0"/>
              </a:rPr>
              <a:t>For example, I know that my colleague takes my sit at my absence and takes SELFIE</a:t>
            </a:r>
            <a:r>
              <a:rPr lang="ru" i="1" dirty="0" smtClean="0">
                <a:latin typeface="Segoe UI Light" panose="020B0502040204020203" pitchFamily="34" charset="0"/>
              </a:rPr>
              <a:t>! </a:t>
            </a:r>
            <a:r>
              <a:rPr lang="ru" i="1" dirty="0">
                <a:latin typeface="Segoe UI Light" panose="020B0502040204020203" pitchFamily="34" charset="0"/>
              </a:rPr>
              <a:t>))</a:t>
            </a:r>
          </a:p>
        </p:txBody>
      </p:sp>
      <p:sp>
        <p:nvSpPr>
          <p:cNvPr id="7" name="Прямоугольник 3">
            <a:extLst>
              <a:ext uri="{FF2B5EF4-FFF2-40B4-BE49-F238E27FC236}">
                <a16:creationId xmlns="" xmlns:a16="http://schemas.microsoft.com/office/drawing/2014/main" id="{2C8F67C4-7393-494B-A255-8E0CE8B03D38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583F1E0F-BD2E-4A18-92B3-F16A8E4FB31D}"/>
              </a:ext>
            </a:extLst>
          </p:cNvPr>
          <p:cNvSpPr/>
          <p:nvPr/>
        </p:nvSpPr>
        <p:spPr>
          <a:xfrm>
            <a:off x="352893" y="418727"/>
            <a:ext cx="3483679" cy="1024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For a typical Khmer</a:t>
            </a:r>
            <a:r>
              <a:rPr lang="ru-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Times New Roman"/>
              </a:rPr>
              <a:t> </a:t>
            </a:r>
            <a:endParaRPr lang="ru-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Times New Roman"/>
            </a:endParaRPr>
          </a:p>
          <a:p>
            <a:pPr lvl="0" algn="ctr">
              <a:lnSpc>
                <a:spcPct val="115000"/>
              </a:lnSpc>
            </a:pPr>
            <a:r>
              <a:rPr lang="ru-RU" dirty="0">
                <a:latin typeface="Segoe UI Semibold" panose="020B0702040204020203" pitchFamily="34" charset="0"/>
                <a:ea typeface="Times New Roman"/>
                <a:cs typeface="Times New Roman"/>
                <a:sym typeface="Times New Roman"/>
              </a:rPr>
              <a:t>INTERNET = </a:t>
            </a:r>
            <a:r>
              <a:rPr lang="ru-RU" dirty="0" smtClean="0">
                <a:latin typeface="Segoe UI Semibold" panose="020B0702040204020203" pitchFamily="34" charset="0"/>
                <a:ea typeface="Times New Roman"/>
                <a:cs typeface="Times New Roman"/>
                <a:sym typeface="Times New Roman"/>
              </a:rPr>
              <a:t>FACEBOOK</a:t>
            </a:r>
            <a:endParaRPr lang="ru-RU" dirty="0">
              <a:latin typeface="Segoe UI Semibold" panose="020B0702040204020203" pitchFamily="34" charset="0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</a:pPr>
            <a:endParaRPr lang="ru-RU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>
              <a:lnSpc>
                <a:spcPct val="117391"/>
              </a:lnSpc>
              <a:buClr>
                <a:schemeClr val="dk1"/>
              </a:buClr>
              <a:buSzPct val="91666"/>
            </a:pPr>
            <a:r>
              <a:rPr lang="ru-RU" sz="1050" dirty="0">
                <a:solidFill>
                  <a:schemeClr val="dk1"/>
                </a:solidFill>
                <a:latin typeface="Segoe UI Light" panose="020B0502040204020203" pitchFamily="34" charset="0"/>
              </a:rPr>
              <a:t>*</a:t>
            </a:r>
            <a:r>
              <a:rPr lang="ru-RU" sz="1050" dirty="0" err="1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Google</a:t>
            </a:r>
            <a:r>
              <a:rPr lang="ru-RU" sz="1050" dirty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050" dirty="0" smtClean="0">
                <a:solidFill>
                  <a:schemeClr val="dk1"/>
                </a:solidFill>
                <a:latin typeface="Segoe UI Light" panose="020B0502040204020203" pitchFamily="34" charset="0"/>
                <a:ea typeface="Times New Roman"/>
                <a:cs typeface="Times New Roman"/>
                <a:sym typeface="Times New Roman"/>
              </a:rPr>
              <a:t>is not used</a:t>
            </a:r>
            <a:endParaRPr lang="ru-RU" sz="1050" dirty="0">
              <a:solidFill>
                <a:schemeClr val="dk1"/>
              </a:solidFill>
              <a:latin typeface="Segoe UI Light" panose="020B0502040204020203" pitchFamily="34" charset="0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B0F0"/>
                </a:solidFill>
              </a:rPr>
              <a:t>0</a:t>
            </a:r>
            <a:r>
              <a:rPr lang="ru-RU" sz="9600" dirty="0">
                <a:solidFill>
                  <a:srgbClr val="00B0F0"/>
                </a:solidFill>
              </a:rPr>
              <a:t>9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563209" y="1727765"/>
            <a:ext cx="4713942" cy="101769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3000" dirty="0">
                <a:solidFill>
                  <a:schemeClr val="tx1"/>
                </a:solidFill>
                <a:latin typeface="Segoe UI Semibold" panose="020B0702040204020203" pitchFamily="34" charset="0"/>
              </a:rPr>
              <a:t>FAN </a:t>
            </a:r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Page</a:t>
            </a:r>
            <a:r>
              <a:rPr lang="ru-RU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</a:t>
            </a:r>
            <a:r>
              <a:rPr lang="ru-RU" sz="3000" dirty="0">
                <a:solidFill>
                  <a:schemeClr val="tx1"/>
                </a:solidFill>
                <a:latin typeface="Segoe UI Semibold" panose="020B0702040204020203" pitchFamily="34" charset="0"/>
              </a:rPr>
              <a:t/>
            </a:r>
            <a:br>
              <a:rPr lang="ru-RU" sz="3000" dirty="0">
                <a:solidFill>
                  <a:schemeClr val="tx1"/>
                </a:solidFill>
                <a:latin typeface="Segoe UI Semibold" panose="020B0702040204020203" pitchFamily="34" charset="0"/>
              </a:rPr>
            </a:br>
            <a:r>
              <a:rPr lang="en-US" sz="3000" dirty="0">
                <a:solidFill>
                  <a:schemeClr val="tx1"/>
                </a:solidFill>
                <a:latin typeface="Segoe UI Semibold" panose="020B0702040204020203" pitchFamily="34" charset="0"/>
              </a:rPr>
              <a:t>FACEBOOK</a:t>
            </a:r>
          </a:p>
        </p:txBody>
      </p:sp>
      <p:pic>
        <p:nvPicPr>
          <p:cNvPr id="4" name="Shape 398">
            <a:extLst>
              <a:ext uri="{FF2B5EF4-FFF2-40B4-BE49-F238E27FC236}">
                <a16:creationId xmlns="" xmlns:a16="http://schemas.microsoft.com/office/drawing/2014/main" id="{DB2C4699-80ED-4F15-89E9-021BC8A457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891" y="-120885"/>
            <a:ext cx="3990109" cy="52643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03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Shape 64"/>
          <p:cNvSpPr txBox="1"/>
          <p:nvPr/>
        </p:nvSpPr>
        <p:spPr>
          <a:xfrm>
            <a:off x="149902" y="2130527"/>
            <a:ext cx="2398426" cy="88244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And this is our perfect client</a:t>
            </a:r>
            <a:endParaRPr lang="ru" sz="2400" dirty="0">
              <a:solidFill>
                <a:schemeClr val="dk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9" name="Shape 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1" y="1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88746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-49475" y="4245825"/>
            <a:ext cx="2854800" cy="4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Прямоугольник 3">
            <a:extLst>
              <a:ext uri="{FF2B5EF4-FFF2-40B4-BE49-F238E27FC236}">
                <a16:creationId xmlns="" xmlns:a16="http://schemas.microsoft.com/office/drawing/2014/main" id="{2C8F67C4-7393-494B-A255-8E0CE8B03D38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Shape 406">
            <a:extLst>
              <a:ext uri="{FF2B5EF4-FFF2-40B4-BE49-F238E27FC236}">
                <a16:creationId xmlns="" xmlns:a16="http://schemas.microsoft.com/office/drawing/2014/main" id="{B3792ADC-561D-48AE-B3E4-77553E16FF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5147" t="13035" r="27820"/>
          <a:stretch/>
        </p:blipFill>
        <p:spPr>
          <a:xfrm>
            <a:off x="3286000" y="-2871"/>
            <a:ext cx="660892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409">
            <a:extLst>
              <a:ext uri="{FF2B5EF4-FFF2-40B4-BE49-F238E27FC236}">
                <a16:creationId xmlns="" xmlns:a16="http://schemas.microsoft.com/office/drawing/2014/main" id="{362C0C01-DA7A-44A2-A836-1FDE722BE6E2}"/>
              </a:ext>
            </a:extLst>
          </p:cNvPr>
          <p:cNvSpPr txBox="1"/>
          <p:nvPr/>
        </p:nvSpPr>
        <p:spPr>
          <a:xfrm>
            <a:off x="215334" y="233283"/>
            <a:ext cx="2775516" cy="10797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tx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We have more than 4</a:t>
            </a:r>
            <a:r>
              <a:rPr lang="ru" b="1" dirty="0" smtClean="0">
                <a:solidFill>
                  <a:schemeClr val="tx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3 </a:t>
            </a:r>
            <a:r>
              <a:rPr lang="ru" b="1" dirty="0">
                <a:solidFill>
                  <a:schemeClr val="tx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000 👍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 b="1" dirty="0" smtClean="0">
                <a:solidFill>
                  <a:schemeClr val="tx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Find out our page at </a:t>
            </a:r>
            <a:r>
              <a:rPr lang="ru" sz="1000" b="1" dirty="0" smtClean="0">
                <a:solidFill>
                  <a:schemeClr val="tx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FACEBOOK</a:t>
            </a:r>
            <a:r>
              <a:rPr lang="ru" sz="1000" b="1" dirty="0">
                <a:solidFill>
                  <a:schemeClr val="tx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1000" b="1" dirty="0">
                <a:solidFill>
                  <a:srgbClr val="70AD47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ru" sz="3000" b="1" u="sng" dirty="0">
                <a:solidFill>
                  <a:schemeClr val="accent5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  <a:hlinkClick r:id="rId4"/>
              </a:rPr>
              <a:t>inteangroup</a:t>
            </a:r>
          </a:p>
        </p:txBody>
      </p:sp>
      <p:sp>
        <p:nvSpPr>
          <p:cNvPr id="11" name="Shape 407">
            <a:extLst>
              <a:ext uri="{FF2B5EF4-FFF2-40B4-BE49-F238E27FC236}">
                <a16:creationId xmlns="" xmlns:a16="http://schemas.microsoft.com/office/drawing/2014/main" id="{C45CC8E2-E8D2-4DA4-BB3B-1FF696168393}"/>
              </a:ext>
            </a:extLst>
          </p:cNvPr>
          <p:cNvSpPr txBox="1"/>
          <p:nvPr/>
        </p:nvSpPr>
        <p:spPr>
          <a:xfrm>
            <a:off x="215334" y="1312985"/>
            <a:ext cx="3070666" cy="33459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just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 interesting story with a TA</a:t>
            </a:r>
            <a:r>
              <a:rPr lang="ru" sz="16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" sz="160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 rtl="0">
              <a:lnSpc>
                <a:spcPct val="117391"/>
              </a:lnSpc>
              <a:spcBef>
                <a:spcPts val="0"/>
              </a:spcBef>
              <a:buNone/>
            </a:pPr>
            <a:endParaRPr lang="ru" sz="160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lvl="0" indent="-171450" algn="just" rtl="0">
              <a:lnSpc>
                <a:spcPct val="117391"/>
              </a:lnSpc>
              <a:spcBef>
                <a:spcPts val="0"/>
              </a:spcBef>
              <a:buFontTx/>
              <a:buChar char="-"/>
            </a:pP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firstly, we advertised </a:t>
            </a:r>
            <a:r>
              <a:rPr lang="en-US" sz="1200" b="1" dirty="0" smtClean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all audience ratings</a:t>
            </a:r>
            <a:r>
              <a:rPr lang="ru" sz="1200" b="1" dirty="0" smtClean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200" b="1" dirty="0" smtClean="0">
              <a:solidFill>
                <a:srgbClr val="00B0F0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lvl="0" indent="-171450" algn="just" rtl="0">
              <a:lnSpc>
                <a:spcPct val="117391"/>
              </a:lnSpc>
              <a:spcBef>
                <a:spcPts val="0"/>
              </a:spcBef>
              <a:buFontTx/>
              <a:buChar char="-"/>
            </a:pP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then we switched off </a:t>
            </a:r>
            <a:r>
              <a:rPr lang="en-US" sz="1200" b="1" dirty="0" smtClean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youths up to 24</a:t>
            </a:r>
            <a:r>
              <a:rPr lang="en-US" sz="1200" b="1" dirty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very cheap, but extremely bad leads</a:t>
            </a:r>
            <a:r>
              <a:rPr lang="ru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ru" sz="120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80975" lvl="0" algn="just">
              <a:lnSpc>
                <a:spcPct val="117391"/>
              </a:lnSpc>
            </a:pP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then we </a:t>
            </a:r>
            <a:r>
              <a:rPr lang="en-US" sz="12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switched </a:t>
            </a: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off </a:t>
            </a:r>
            <a:r>
              <a:rPr lang="en-US" sz="1200" b="1" dirty="0" smtClean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everybody older than 37</a:t>
            </a: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also due to statistics and bitter experience</a:t>
            </a:r>
            <a:r>
              <a:rPr lang="ru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 </a:t>
            </a:r>
            <a:endParaRPr lang="ru" sz="120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80975" lvl="0" algn="just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200" dirty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a dessert</a:t>
            </a:r>
            <a:r>
              <a:rPr lang="ru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200" b="1" dirty="0" smtClean="0">
                <a:solidFill>
                  <a:srgbClr val="00B0F0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switch off ads among women</a:t>
            </a: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sz="1200" dirty="0" smtClean="0">
                <a:solidFill>
                  <a:schemeClr val="dk1"/>
                </a:solidFill>
                <a:highlight>
                  <a:srgbClr val="FFFFFF"/>
                </a:highligh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women’s lead costed 10 times more (!!!!!!)  than men’s one)</a:t>
            </a:r>
            <a:endParaRPr lang="ru" sz="1200" dirty="0">
              <a:solidFill>
                <a:schemeClr val="dk1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91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5237" y="-15263"/>
            <a:ext cx="5158763" cy="5158763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246184" y="1808789"/>
            <a:ext cx="3825500" cy="1766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30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audience treat real Khmer photos better than clip arts</a:t>
            </a:r>
            <a:r>
              <a:rPr lang="ru" sz="30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ru" sz="300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F048F87-FBBE-4797-BD14-A05387AF3ED9}"/>
              </a:ext>
            </a:extLst>
          </p:cNvPr>
          <p:cNvSpPr/>
          <p:nvPr/>
        </p:nvSpPr>
        <p:spPr>
          <a:xfrm>
            <a:off x="246184" y="207593"/>
            <a:ext cx="2063262" cy="344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7391"/>
              </a:lnSpc>
            </a:pPr>
            <a:r>
              <a:rPr lang="ru-RU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Хозяйке на заметку</a:t>
            </a:r>
            <a:endParaRPr lang="ru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/>
        </p:nvSpPr>
        <p:spPr>
          <a:xfrm>
            <a:off x="175091" y="204850"/>
            <a:ext cx="4103831" cy="71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Either food </a:t>
            </a:r>
            <a:r>
              <a:rPr lang="en-US" dirty="0" err="1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food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food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posts.</a:t>
            </a:r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(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 you </a:t>
            </a:r>
            <a:r>
              <a:rPr lang="en-US" dirty="0" err="1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rememner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that loans are taken for FOOD?</a:t>
            </a:r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ru-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ru-RU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№1 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attracting the attention!)</a:t>
            </a:r>
            <a:endParaRPr lang="ru-RU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6" name="Shape 366"/>
          <p:cNvSpPr txBox="1"/>
          <p:nvPr/>
        </p:nvSpPr>
        <p:spPr>
          <a:xfrm>
            <a:off x="5403293" y="155184"/>
            <a:ext cx="3635199" cy="9497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You can also influence the borrower through the Fan page</a:t>
            </a:r>
            <a:r>
              <a:rPr lang="ru-RU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publishing a post with his documents and contact information</a:t>
            </a:r>
            <a:endParaRPr lang="ru" dirty="0">
              <a:solidFill>
                <a:srgbClr val="00B0F0"/>
              </a:solidFill>
              <a:latin typeface="Segoe UI Semibold" panose="020B07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7646850" y="270700"/>
            <a:ext cx="5030100" cy="58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Shape 420">
            <a:extLst>
              <a:ext uri="{FF2B5EF4-FFF2-40B4-BE49-F238E27FC236}">
                <a16:creationId xmlns="" xmlns:a16="http://schemas.microsoft.com/office/drawing/2014/main" id="{C9B4B415-EA67-4D9B-91D7-1B3B1DCF3B3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75" y="1028149"/>
            <a:ext cx="3198155" cy="39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421">
            <a:extLst>
              <a:ext uri="{FF2B5EF4-FFF2-40B4-BE49-F238E27FC236}">
                <a16:creationId xmlns="" xmlns:a16="http://schemas.microsoft.com/office/drawing/2014/main" id="{15839B07-4A73-4D69-829E-12A41B04974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612" y="1303695"/>
            <a:ext cx="2522074" cy="369197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424">
            <a:extLst>
              <a:ext uri="{FF2B5EF4-FFF2-40B4-BE49-F238E27FC236}">
                <a16:creationId xmlns="" xmlns:a16="http://schemas.microsoft.com/office/drawing/2014/main" id="{C19172FE-7A24-4B2A-876E-00C1332ABDE7}"/>
              </a:ext>
            </a:extLst>
          </p:cNvPr>
          <p:cNvSpPr txBox="1"/>
          <p:nvPr/>
        </p:nvSpPr>
        <p:spPr>
          <a:xfrm>
            <a:off x="3470030" y="1700885"/>
            <a:ext cx="1644895" cy="167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-US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Coverage of users</a:t>
            </a:r>
            <a:r>
              <a:rPr lang="ru-RU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 1 post has increased by more than 10 times for all the period of operating</a:t>
            </a:r>
          </a:p>
          <a:p>
            <a:pPr lvl="0" algn="just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lang="en-US" sz="1150" dirty="0" smtClean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just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 average from 300 to 3000 people</a:t>
            </a:r>
            <a:endParaRPr lang="ru" sz="115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Рисунок 4">
            <a:extLst>
              <a:ext uri="{FF2B5EF4-FFF2-40B4-BE49-F238E27FC236}">
                <a16:creationId xmlns="" xmlns:a16="http://schemas.microsoft.com/office/drawing/2014/main" id="{5861A279-293D-4EC7-A68B-661040F43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5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>
                <a:solidFill>
                  <a:srgbClr val="00B0F0"/>
                </a:solidFill>
              </a:rPr>
              <a:t>10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486305" y="1380688"/>
            <a:ext cx="4800051" cy="2382124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ru" sz="3000" dirty="0">
                <a:solidFill>
                  <a:schemeClr val="tx1"/>
                </a:solidFill>
              </a:rPr>
              <a:t>MONEY COLLECTION:</a:t>
            </a:r>
            <a:br>
              <a:rPr lang="ru" sz="3000" dirty="0">
                <a:solidFill>
                  <a:schemeClr val="tx1"/>
                </a:solidFill>
              </a:rPr>
            </a:br>
            <a:r>
              <a:rPr lang="ru" sz="3000" dirty="0">
                <a:solidFill>
                  <a:schemeClr val="tx1"/>
                </a:solidFill>
              </a:rPr>
              <a:t/>
            </a:r>
            <a:br>
              <a:rPr lang="ru" sz="3000" dirty="0">
                <a:solidFill>
                  <a:schemeClr val="tx1"/>
                </a:solidFill>
              </a:rPr>
            </a:br>
            <a:r>
              <a:rPr lang="en-US" sz="3000" dirty="0" smtClean="0">
                <a:solidFill>
                  <a:schemeClr val="tx1"/>
                </a:solidFill>
              </a:rPr>
              <a:t>GOOD</a:t>
            </a:r>
            <a:br>
              <a:rPr lang="en-US" sz="3000" dirty="0" smtClean="0">
                <a:solidFill>
                  <a:schemeClr val="tx1"/>
                </a:solidFill>
              </a:rPr>
            </a:br>
            <a:r>
              <a:rPr lang="en-US" sz="3000" dirty="0" smtClean="0">
                <a:solidFill>
                  <a:schemeClr val="tx1"/>
                </a:solidFill>
              </a:rPr>
              <a:t>BAD</a:t>
            </a:r>
            <a:br>
              <a:rPr lang="en-US" sz="3000" dirty="0" smtClean="0">
                <a:solidFill>
                  <a:schemeClr val="tx1"/>
                </a:solidFill>
              </a:rPr>
            </a:br>
            <a:r>
              <a:rPr lang="en-US" sz="3000" dirty="0" smtClean="0">
                <a:solidFill>
                  <a:schemeClr val="tx1"/>
                </a:solidFill>
              </a:rPr>
              <a:t>ANGRY</a:t>
            </a:r>
            <a:endParaRPr lang="ru" sz="3000" b="1" dirty="0">
              <a:solidFill>
                <a:schemeClr val="tx1"/>
              </a:solidFill>
            </a:endParaRPr>
          </a:p>
        </p:txBody>
      </p:sp>
      <p:pic>
        <p:nvPicPr>
          <p:cNvPr id="8" name="Shape 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56" y="0"/>
            <a:ext cx="3857644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86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70311" y="2182540"/>
            <a:ext cx="3367367" cy="12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During the first month after overdue</a:t>
            </a:r>
            <a:r>
              <a:rPr lang="ru-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we do not act as collectors, but financial advisers, who help to plan  people’s budget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47466" r="1"/>
          <a:stretch/>
        </p:blipFill>
        <p:spPr>
          <a:xfrm>
            <a:off x="4407108" y="4149"/>
            <a:ext cx="4736892" cy="5152571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242216" y="1744972"/>
            <a:ext cx="164892" cy="1462487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70311" y="635700"/>
            <a:ext cx="3367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Segoe UI Semibold" panose="020B0702040204020203" pitchFamily="34" charset="0"/>
              </a:rPr>
              <a:t> </a:t>
            </a:r>
            <a:r>
              <a:rPr lang="en-US" sz="2400" dirty="0" smtClean="0">
                <a:latin typeface="Segoe UI Semibold" panose="020B0702040204020203" pitchFamily="34" charset="0"/>
              </a:rPr>
              <a:t>WE </a:t>
            </a:r>
            <a:r>
              <a:rPr lang="en-US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are good cops</a:t>
            </a:r>
            <a:endParaRPr lang="ru-RU" sz="2400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70311" y="2298575"/>
            <a:ext cx="3802082" cy="12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30-90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days of overdue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 start </a:t>
            </a:r>
            <a:r>
              <a:rPr lang="en-US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remind insistently, but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politely to all contacts about an overdue 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more common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: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SMS, work)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242216" y="1744972"/>
            <a:ext cx="164892" cy="1462487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13972" t="-216" r="47193" b="216"/>
          <a:stretch/>
        </p:blipFill>
        <p:spPr>
          <a:xfrm>
            <a:off x="4407108" y="-4862"/>
            <a:ext cx="4736892" cy="51483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56697DC-8CCC-4BCA-B823-DCBCD2489FC8}"/>
              </a:ext>
            </a:extLst>
          </p:cNvPr>
          <p:cNvSpPr txBox="1"/>
          <p:nvPr/>
        </p:nvSpPr>
        <p:spPr>
          <a:xfrm>
            <a:off x="170311" y="635700"/>
            <a:ext cx="3367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 Semibold" panose="020B0702040204020203" pitchFamily="34" charset="0"/>
              </a:rPr>
              <a:t>We </a:t>
            </a:r>
            <a:r>
              <a:rPr lang="en-US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are bad cops</a:t>
            </a:r>
          </a:p>
          <a:p>
            <a:endParaRPr lang="ru-RU" sz="2400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91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70311" y="1941035"/>
            <a:ext cx="3802082" cy="125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ru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90+ 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days of overdue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242216" y="1744972"/>
            <a:ext cx="164892" cy="1462487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14868" r="33502"/>
          <a:stretch/>
        </p:blipFill>
        <p:spPr>
          <a:xfrm>
            <a:off x="4407108" y="-3230"/>
            <a:ext cx="4736892" cy="51467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8BC5540-B980-44F8-A758-9231363EF254}"/>
              </a:ext>
            </a:extLst>
          </p:cNvPr>
          <p:cNvSpPr txBox="1"/>
          <p:nvPr/>
        </p:nvSpPr>
        <p:spPr>
          <a:xfrm>
            <a:off x="170311" y="635700"/>
            <a:ext cx="3802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Segoe UI Semibold" panose="020B0702040204020203" pitchFamily="34" charset="0"/>
              </a:rPr>
              <a:t>We </a:t>
            </a:r>
            <a:r>
              <a:rPr lang="en-US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are very angry cops</a:t>
            </a:r>
          </a:p>
        </p:txBody>
      </p:sp>
    </p:spTree>
    <p:extLst>
      <p:ext uri="{BB962C8B-B14F-4D97-AF65-F5344CB8AC3E}">
        <p14:creationId xmlns:p14="http://schemas.microsoft.com/office/powerpoint/2010/main" val="1294005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/>
        </p:nvSpPr>
        <p:spPr>
          <a:xfrm>
            <a:off x="5321508" y="2828727"/>
            <a:ext cx="3717561" cy="20956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There is a way out!!!</a:t>
            </a:r>
            <a:endParaRPr lang="ru" sz="3000" b="1" dirty="0">
              <a:solidFill>
                <a:srgbClr val="00B0F0"/>
              </a:solidFill>
              <a:latin typeface="Segoe UI Semibold" panose="020B0702040204020203" pitchFamily="34" charset="0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 example of a successful levy case through FB</a:t>
            </a:r>
            <a:endParaRPr lang="ru" sz="240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245511" y="768094"/>
            <a:ext cx="4731223" cy="207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MORE COMPLICATED TASK</a:t>
            </a:r>
            <a:r>
              <a:rPr lang="ru" sz="2000" b="1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: </a:t>
            </a:r>
            <a:endParaRPr lang="ru" sz="2000" b="1" dirty="0">
              <a:solidFill>
                <a:schemeClr val="tx1"/>
              </a:solidFill>
              <a:latin typeface="Segoe UI Semibold" panose="020B07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latin typeface="Segoe UI Semibold" panose="020B0702040204020203" pitchFamily="34" charset="0"/>
            </a:endParaRP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bold" panose="020B0702040204020203" pitchFamily="34" charset="0"/>
              </a:rPr>
              <a:t>THE BORROWER IS NOT AVAILABLE IN NO WAY</a:t>
            </a:r>
            <a:r>
              <a:rPr lang="ru" sz="1600" dirty="0" smtClean="0">
                <a:latin typeface="Segoe UI Semibold" panose="020B0702040204020203" pitchFamily="34" charset="0"/>
              </a:rPr>
              <a:t>  </a:t>
            </a:r>
            <a:endParaRPr lang="en-US" sz="1600" dirty="0" smtClean="0">
              <a:latin typeface="Segoe UI Semibold" panose="020B0702040204020203" pitchFamily="34" charset="0"/>
            </a:endParaRP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bold" panose="020B0702040204020203" pitchFamily="34" charset="0"/>
              </a:rPr>
              <a:t>CONTACTS ARE NOT AVAILABLE FOR ANY REASON</a:t>
            </a:r>
          </a:p>
          <a:p>
            <a:pPr marL="457200" lvl="0" indent="-381000" rtl="0">
              <a:lnSpc>
                <a:spcPct val="15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Segoe UI Semibold" panose="020B0702040204020203" pitchFamily="34" charset="0"/>
              </a:rPr>
              <a:t>BORROWER HAS QUITED A JOB</a:t>
            </a:r>
            <a:r>
              <a:rPr lang="ru" sz="1600" dirty="0" smtClean="0">
                <a:latin typeface="Segoe UI Semibold" panose="020B0702040204020203" pitchFamily="34" charset="0"/>
              </a:rPr>
              <a:t>.</a:t>
            </a:r>
            <a:endParaRPr lang="ru" sz="1600" dirty="0">
              <a:latin typeface="Segoe UI Semibold" panose="020B07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endParaRPr sz="2000" dirty="0">
              <a:latin typeface="Segoe UI Semibold" panose="020B0702040204020203" pitchFamily="34" charset="0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000" b="1" dirty="0" smtClean="0">
                <a:latin typeface="Segoe UI Semibold" panose="020B0702040204020203" pitchFamily="34" charset="0"/>
              </a:rPr>
              <a:t>All the information about the borrower is not relevant</a:t>
            </a:r>
            <a:r>
              <a:rPr lang="ru-RU" sz="2000" b="1" dirty="0" smtClean="0">
                <a:latin typeface="Segoe UI Semibold" panose="020B0702040204020203" pitchFamily="34" charset="0"/>
              </a:rPr>
              <a:t>. </a:t>
            </a:r>
            <a:endParaRPr lang="ru" sz="2000" b="1" dirty="0">
              <a:latin typeface="Segoe UI Semibold" panose="020B07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AB10227-6CCD-4B93-A5E0-4782F7CE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177" y="871574"/>
            <a:ext cx="1957154" cy="195715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459EC519-1966-4863-AAF4-7C2DE8A60B91}"/>
              </a:ext>
            </a:extLst>
          </p:cNvPr>
          <p:cNvCxnSpPr/>
          <p:nvPr/>
        </p:nvCxnSpPr>
        <p:spPr>
          <a:xfrm>
            <a:off x="4976734" y="2083633"/>
            <a:ext cx="689548" cy="0"/>
          </a:xfrm>
          <a:prstGeom prst="straightConnector1">
            <a:avLst/>
          </a:prstGeom>
          <a:ln w="6032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3">
            <a:extLst>
              <a:ext uri="{FF2B5EF4-FFF2-40B4-BE49-F238E27FC236}">
                <a16:creationId xmlns="" xmlns:a16="http://schemas.microsoft.com/office/drawing/2014/main" id="{0B55B2C9-2E29-47B0-AC5F-B519056EFA4C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Shape 466">
            <a:extLst>
              <a:ext uri="{FF2B5EF4-FFF2-40B4-BE49-F238E27FC236}">
                <a16:creationId xmlns="" xmlns:a16="http://schemas.microsoft.com/office/drawing/2014/main" id="{DF266420-214D-438D-A166-B75D6FF24829}"/>
              </a:ext>
            </a:extLst>
          </p:cNvPr>
          <p:cNvSpPr txBox="1"/>
          <p:nvPr/>
        </p:nvSpPr>
        <p:spPr>
          <a:xfrm>
            <a:off x="277791" y="234416"/>
            <a:ext cx="3168793" cy="357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ru" sz="2400" dirty="0">
                <a:solidFill>
                  <a:srgbClr val="00B0F0"/>
                </a:solidFill>
                <a:latin typeface="Segoe UI Semibold" panose="020B0702040204020203" pitchFamily="34" charset="0"/>
              </a:rPr>
              <a:t>1 </a:t>
            </a:r>
            <a:r>
              <a:rPr lang="en-US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STEP</a:t>
            </a:r>
            <a:r>
              <a:rPr lang="ru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: </a:t>
            </a:r>
            <a:endParaRPr lang="ru" sz="2400" dirty="0">
              <a:solidFill>
                <a:srgbClr val="00B0F0"/>
              </a:solidFill>
              <a:latin typeface="Segoe UI Semibold" panose="020B0702040204020203" pitchFamily="34" charset="0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Watching the information in </a:t>
            </a:r>
            <a:r>
              <a:rPr lang="ru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FB</a:t>
            </a:r>
            <a:endParaRPr lang="ru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6" name="Shape 462">
            <a:extLst>
              <a:ext uri="{FF2B5EF4-FFF2-40B4-BE49-F238E27FC236}">
                <a16:creationId xmlns="" xmlns:a16="http://schemas.microsoft.com/office/drawing/2014/main" id="{47F22D79-C8F0-43DA-B646-2F64FE7A4BC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373" y="1147684"/>
            <a:ext cx="2372555" cy="3759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464">
            <a:extLst>
              <a:ext uri="{FF2B5EF4-FFF2-40B4-BE49-F238E27FC236}">
                <a16:creationId xmlns="" xmlns:a16="http://schemas.microsoft.com/office/drawing/2014/main" id="{32A9A286-5080-44A9-8656-26EFCAE518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573" y="1066595"/>
            <a:ext cx="2864299" cy="39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465">
            <a:extLst>
              <a:ext uri="{FF2B5EF4-FFF2-40B4-BE49-F238E27FC236}">
                <a16:creationId xmlns="" xmlns:a16="http://schemas.microsoft.com/office/drawing/2014/main" id="{E1A99F7C-7161-4071-84F0-66B9CE547F3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9225" y="1147684"/>
            <a:ext cx="2499710" cy="384091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467">
            <a:extLst>
              <a:ext uri="{FF2B5EF4-FFF2-40B4-BE49-F238E27FC236}">
                <a16:creationId xmlns="" xmlns:a16="http://schemas.microsoft.com/office/drawing/2014/main" id="{A0EB1E69-D955-4C11-A50A-087D9F3D83C1}"/>
              </a:ext>
            </a:extLst>
          </p:cNvPr>
          <p:cNvSpPr txBox="1"/>
          <p:nvPr/>
        </p:nvSpPr>
        <p:spPr>
          <a:xfrm>
            <a:off x="3361573" y="153605"/>
            <a:ext cx="2864299" cy="91298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 new added photo with  a person in a uniform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with a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sz="1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Staff ID. </a:t>
            </a:r>
            <a:endParaRPr lang="en-US" sz="1200" dirty="0" smtClean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Photo from a work place – my confidence 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90</a:t>
            </a:r>
            <a:r>
              <a:rPr lang="ru" sz="1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%</a:t>
            </a:r>
          </a:p>
        </p:txBody>
      </p:sp>
      <p:sp>
        <p:nvSpPr>
          <p:cNvPr id="20" name="Shape 469">
            <a:extLst>
              <a:ext uri="{FF2B5EF4-FFF2-40B4-BE49-F238E27FC236}">
                <a16:creationId xmlns="" xmlns:a16="http://schemas.microsoft.com/office/drawing/2014/main" id="{D6F513DD-38C3-406B-8FAC-EC2651C802C2}"/>
              </a:ext>
            </a:extLst>
          </p:cNvPr>
          <p:cNvSpPr txBox="1"/>
          <p:nvPr/>
        </p:nvSpPr>
        <p:spPr>
          <a:xfrm>
            <a:off x="6353235" y="153604"/>
            <a:ext cx="2744085" cy="10655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Using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sz="1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FB </a:t>
            </a: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Google</a:t>
            </a: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I can find connection between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sz="1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Petrole Hahn </a:t>
            </a: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AZILAY</a:t>
            </a:r>
            <a:r>
              <a:rPr lang="ru" sz="1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Information is proved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ru" sz="12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Azilay</a:t>
            </a:r>
            <a:r>
              <a:rPr lang="en-US" sz="1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is a new work place of the borrower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sz="12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100%</a:t>
            </a: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of confidence</a:t>
            </a:r>
            <a:endParaRPr lang="ru" sz="12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02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3">
            <a:extLst>
              <a:ext uri="{FF2B5EF4-FFF2-40B4-BE49-F238E27FC236}">
                <a16:creationId xmlns="" xmlns:a16="http://schemas.microsoft.com/office/drawing/2014/main" id="{0B55B2C9-2E29-47B0-AC5F-B519056EFA4C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Shape 466">
            <a:extLst>
              <a:ext uri="{FF2B5EF4-FFF2-40B4-BE49-F238E27FC236}">
                <a16:creationId xmlns="" xmlns:a16="http://schemas.microsoft.com/office/drawing/2014/main" id="{DF266420-214D-438D-A166-B75D6FF24829}"/>
              </a:ext>
            </a:extLst>
          </p:cNvPr>
          <p:cNvSpPr txBox="1"/>
          <p:nvPr/>
        </p:nvSpPr>
        <p:spPr>
          <a:xfrm>
            <a:off x="277791" y="234416"/>
            <a:ext cx="3895623" cy="357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Step </a:t>
            </a:r>
            <a:r>
              <a:rPr lang="ru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2: </a:t>
            </a:r>
            <a:r>
              <a:rPr lang="en-US" dirty="0">
                <a:solidFill>
                  <a:schemeClr val="tx1"/>
                </a:solidFill>
                <a:latin typeface="Segoe UI Semibold" panose="020B0702040204020203" pitchFamily="34" charset="0"/>
              </a:rPr>
              <a:t>YP &amp; </a:t>
            </a: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company’s website</a:t>
            </a:r>
            <a:endParaRPr lang="ru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9" name="Shape 475">
            <a:extLst>
              <a:ext uri="{FF2B5EF4-FFF2-40B4-BE49-F238E27FC236}">
                <a16:creationId xmlns="" xmlns:a16="http://schemas.microsoft.com/office/drawing/2014/main" id="{4FBE5D13-ADA8-447E-8194-2BDE4AA63A5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792" y="870759"/>
            <a:ext cx="6355449" cy="26676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466">
            <a:extLst>
              <a:ext uri="{FF2B5EF4-FFF2-40B4-BE49-F238E27FC236}">
                <a16:creationId xmlns="" xmlns:a16="http://schemas.microsoft.com/office/drawing/2014/main" id="{528B0D62-61E0-4DAD-956F-B23CCBEBA1DB}"/>
              </a:ext>
            </a:extLst>
          </p:cNvPr>
          <p:cNvSpPr txBox="1"/>
          <p:nvPr/>
        </p:nvSpPr>
        <p:spPr>
          <a:xfrm>
            <a:off x="277792" y="3816895"/>
            <a:ext cx="6355449" cy="357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en-US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Step 3</a:t>
            </a:r>
            <a:r>
              <a:rPr lang="ru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: </a:t>
            </a:r>
            <a:endParaRPr lang="ru" sz="2400" dirty="0">
              <a:solidFill>
                <a:srgbClr val="00B0F0"/>
              </a:solidFill>
              <a:latin typeface="Segoe UI Semibold" panose="020B0702040204020203" pitchFamily="34" charset="0"/>
            </a:endParaRPr>
          </a:p>
          <a:p>
            <a:pPr lvl="0" algn="just">
              <a:buClr>
                <a:schemeClr val="dk1"/>
              </a:buClr>
            </a:pP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Important</a:t>
            </a:r>
            <a:r>
              <a:rPr lang="ru-RU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! </a:t>
            </a: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While working with borrowers + 90, you should act fast and</a:t>
            </a:r>
            <a:r>
              <a:rPr lang="ru-RU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decisively</a:t>
            </a:r>
            <a:r>
              <a:rPr lang="ru-RU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, </a:t>
            </a: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even aggressively</a:t>
            </a:r>
            <a:r>
              <a:rPr lang="ru-RU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! </a:t>
            </a: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Immediately finding a boss.</a:t>
            </a:r>
            <a:r>
              <a:rPr lang="ru-RU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</a:t>
            </a:r>
            <a:endParaRPr lang="ru-RU" dirty="0">
              <a:solidFill>
                <a:schemeClr val="tx1"/>
              </a:solidFill>
              <a:latin typeface="Segoe UI Semibold" panose="020B0702040204020203" pitchFamily="34" charset="0"/>
            </a:endParaRPr>
          </a:p>
          <a:p>
            <a:pPr lvl="0" algn="just">
              <a:buClr>
                <a:schemeClr val="dk1"/>
              </a:buClr>
            </a:pP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At </a:t>
            </a:r>
            <a:r>
              <a:rPr lang="ru-RU" dirty="0" err="1" smtClean="0">
                <a:solidFill>
                  <a:schemeClr val="tx1"/>
                </a:solidFill>
                <a:latin typeface="Segoe UI Semibold" panose="020B0702040204020203" pitchFamily="34" charset="0"/>
              </a:rPr>
              <a:t>Azilay</a:t>
            </a: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site I can find the Director</a:t>
            </a:r>
            <a:endParaRPr lang="ru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3" name="Shape 476">
            <a:extLst>
              <a:ext uri="{FF2B5EF4-FFF2-40B4-BE49-F238E27FC236}">
                <a16:creationId xmlns="" xmlns:a16="http://schemas.microsoft.com/office/drawing/2014/main" id="{0CF44B9D-2FCB-4DAF-9EB5-10E9D2224B4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1131" y="1288558"/>
            <a:ext cx="1863075" cy="3597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13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600" dirty="0">
                <a:solidFill>
                  <a:srgbClr val="00B0F0"/>
                </a:solidFill>
              </a:rPr>
              <a:t>0</a:t>
            </a:r>
            <a:r>
              <a:rPr lang="ru-RU" sz="9600" dirty="0">
                <a:solidFill>
                  <a:srgbClr val="00B0F0"/>
                </a:solidFill>
              </a:rPr>
              <a:t>1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319109" y="1812948"/>
            <a:ext cx="4713942" cy="1000997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/>
            <a:r>
              <a:rPr lang="en-US" sz="3200" dirty="0" smtClean="0"/>
              <a:t>Market situation </a:t>
            </a:r>
            <a:r>
              <a:rPr lang="en-US" sz="3200" dirty="0"/>
              <a:t>in </a:t>
            </a:r>
            <a:r>
              <a:rPr lang="en-US" sz="3200" dirty="0" smtClean="0"/>
              <a:t>Cambodia</a:t>
            </a:r>
            <a:endParaRPr lang="ru" sz="3000" b="1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443391A-F64D-49EB-B6FE-2F769A6DD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401"/>
          <a:stretch/>
        </p:blipFill>
        <p:spPr>
          <a:xfrm>
            <a:off x="4302368" y="0"/>
            <a:ext cx="484163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10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3">
            <a:extLst>
              <a:ext uri="{FF2B5EF4-FFF2-40B4-BE49-F238E27FC236}">
                <a16:creationId xmlns="" xmlns:a16="http://schemas.microsoft.com/office/drawing/2014/main" id="{0B55B2C9-2E29-47B0-AC5F-B519056EFA4C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Shape 466">
            <a:extLst>
              <a:ext uri="{FF2B5EF4-FFF2-40B4-BE49-F238E27FC236}">
                <a16:creationId xmlns="" xmlns:a16="http://schemas.microsoft.com/office/drawing/2014/main" id="{DF266420-214D-438D-A166-B75D6FF24829}"/>
              </a:ext>
            </a:extLst>
          </p:cNvPr>
          <p:cNvSpPr txBox="1"/>
          <p:nvPr/>
        </p:nvSpPr>
        <p:spPr>
          <a:xfrm>
            <a:off x="277791" y="234416"/>
            <a:ext cx="7096023" cy="35784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</a:pPr>
            <a:r>
              <a:rPr lang="ru" sz="2400" dirty="0">
                <a:solidFill>
                  <a:srgbClr val="00B0F0"/>
                </a:solidFill>
                <a:latin typeface="Segoe UI Semibold" panose="020B0702040204020203" pitchFamily="34" charset="0"/>
              </a:rPr>
              <a:t>4 </a:t>
            </a:r>
            <a:r>
              <a:rPr lang="en-US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step</a:t>
            </a:r>
            <a:r>
              <a:rPr lang="ru" sz="24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:</a:t>
            </a:r>
            <a:r>
              <a:rPr lang="ru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 </a:t>
            </a:r>
            <a:endParaRPr lang="en-US" dirty="0" smtClean="0">
              <a:solidFill>
                <a:srgbClr val="00B0F0"/>
              </a:solidFill>
              <a:latin typeface="Segoe UI Semibold" panose="020B0702040204020203" pitchFamily="34" charset="0"/>
            </a:endParaRPr>
          </a:p>
          <a:p>
            <a:pPr lvl="0">
              <a:buClr>
                <a:schemeClr val="dk1"/>
              </a:buClr>
            </a:pPr>
            <a:endParaRPr lang="ru" dirty="0">
              <a:solidFill>
                <a:srgbClr val="00B0F0"/>
              </a:solidFill>
              <a:latin typeface="Segoe UI Semibold" panose="020B0702040204020203" pitchFamily="34" charset="0"/>
            </a:endParaRPr>
          </a:p>
          <a:p>
            <a:pPr lvl="0">
              <a:buClr>
                <a:schemeClr val="dk1"/>
              </a:buClr>
            </a:pPr>
            <a:r>
              <a:rPr lang="en-US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Our staff prove the information that the borrower really works in</a:t>
            </a:r>
            <a:r>
              <a:rPr lang="ru-RU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Segoe UI Semibold" panose="020B0702040204020203" pitchFamily="34" charset="0"/>
              </a:rPr>
              <a:t>AZILAY</a:t>
            </a:r>
          </a:p>
          <a:p>
            <a:pPr lvl="0">
              <a:buClr>
                <a:schemeClr val="dk1"/>
              </a:buClr>
            </a:pPr>
            <a:endParaRPr lang="ru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7" name="Shape 477">
            <a:extLst>
              <a:ext uri="{FF2B5EF4-FFF2-40B4-BE49-F238E27FC236}">
                <a16:creationId xmlns="" xmlns:a16="http://schemas.microsoft.com/office/drawing/2014/main" id="{CC7A731A-0089-44D0-BA73-F11B6B6544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665" y="1603473"/>
            <a:ext cx="4734398" cy="19365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482">
            <a:extLst>
              <a:ext uri="{FF2B5EF4-FFF2-40B4-BE49-F238E27FC236}">
                <a16:creationId xmlns="" xmlns:a16="http://schemas.microsoft.com/office/drawing/2014/main" id="{FA9807A6-AA53-4878-B5F4-317124A3DF91}"/>
              </a:ext>
            </a:extLst>
          </p:cNvPr>
          <p:cNvSpPr txBox="1"/>
          <p:nvPr/>
        </p:nvSpPr>
        <p:spPr>
          <a:xfrm>
            <a:off x="5379827" y="2002523"/>
            <a:ext cx="2884942" cy="11384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Relevant phone numbers of the borrower, his wife and etc.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borrower had a serious conversation with the </a:t>
            </a:r>
            <a:r>
              <a:rPr lang="ru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AZILAY</a:t>
            </a: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director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Рисунок 4">
            <a:extLst>
              <a:ext uri="{FF2B5EF4-FFF2-40B4-BE49-F238E27FC236}">
                <a16:creationId xmlns="" xmlns:a16="http://schemas.microsoft.com/office/drawing/2014/main" id="{A22FCAC3-A434-43F3-B6AC-003ED2AD1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6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/>
        </p:nvSpPr>
        <p:spPr>
          <a:xfrm>
            <a:off x="1033350" y="909578"/>
            <a:ext cx="2871900" cy="29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Creativity +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4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efforts</a:t>
            </a:r>
            <a:endParaRPr lang="ru" sz="4000" dirty="0">
              <a:solidFill>
                <a:schemeClr val="dk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781" y="-36938"/>
            <a:ext cx="4372219" cy="518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57224" cy="288465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Shape 494"/>
          <p:cNvSpPr txBox="1"/>
          <p:nvPr/>
        </p:nvSpPr>
        <p:spPr>
          <a:xfrm>
            <a:off x="4690937" y="170966"/>
            <a:ext cx="4371000" cy="1691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 sz="2000" dirty="0" smtClean="0">
                <a:latin typeface="Segoe UI Semibold" panose="020B0702040204020203" pitchFamily="34" charset="0"/>
              </a:rPr>
              <a:t>Our team</a:t>
            </a:r>
            <a:endParaRPr lang="ru" sz="2000" dirty="0">
              <a:latin typeface="Segoe UI Semibold" panose="020B0702040204020203" pitchFamily="34" charset="0"/>
            </a:endParaRPr>
          </a:p>
          <a:p>
            <a:pPr lvl="0" algn="r">
              <a:spcBef>
                <a:spcPts val="0"/>
              </a:spcBef>
              <a:buNone/>
            </a:pPr>
            <a:endParaRPr sz="2000" dirty="0">
              <a:latin typeface="Segoe UI Semibold" panose="020B0702040204020203" pitchFamily="34" charset="0"/>
            </a:endParaRPr>
          </a:p>
          <a:p>
            <a:pPr lvl="0" algn="r"/>
            <a:r>
              <a:rPr lang="en-US" sz="2000" dirty="0">
                <a:latin typeface="Segoe UI Semibold" panose="020B0702040204020203" pitchFamily="34" charset="0"/>
              </a:rPr>
              <a:t>l</a:t>
            </a:r>
            <a:r>
              <a:rPr lang="en-US" sz="2000" dirty="0" smtClean="0">
                <a:latin typeface="Segoe UI Semibold" panose="020B0702040204020203" pitchFamily="34" charset="0"/>
              </a:rPr>
              <a:t>evy the death loan </a:t>
            </a:r>
            <a:r>
              <a:rPr lang="en-US" sz="2000" dirty="0">
                <a:latin typeface="Segoe UI Semibold" panose="020B0702040204020203" pitchFamily="34" charset="0"/>
              </a:rPr>
              <a:t>finally 5 times exceeding a </a:t>
            </a:r>
            <a:r>
              <a:rPr lang="en-US" sz="2000" dirty="0" smtClean="0">
                <a:latin typeface="Segoe UI Semibold" panose="020B0702040204020203" pitchFamily="34" charset="0"/>
              </a:rPr>
              <a:t>loan itself</a:t>
            </a:r>
            <a:r>
              <a:rPr lang="ru" sz="2000" dirty="0" smtClean="0">
                <a:latin typeface="Segoe UI Semibold" panose="020B0702040204020203" pitchFamily="34" charset="0"/>
              </a:rPr>
              <a:t>.</a:t>
            </a:r>
            <a:endParaRPr lang="ru" sz="2000" dirty="0">
              <a:latin typeface="Segoe UI Semibold" panose="020B0702040204020203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sz="3000" dirty="0"/>
          </a:p>
          <a:p>
            <a:pPr lvl="0" algn="ctr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3000" dirty="0"/>
          </a:p>
        </p:txBody>
      </p:sp>
      <p:pic>
        <p:nvPicPr>
          <p:cNvPr id="495" name="Shape 4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148075"/>
            <a:ext cx="3434898" cy="19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3149" y="3095550"/>
            <a:ext cx="3000850" cy="20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 txBox="1"/>
          <p:nvPr/>
        </p:nvSpPr>
        <p:spPr>
          <a:xfrm>
            <a:off x="3434900" y="3750257"/>
            <a:ext cx="2708400" cy="122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7200" dirty="0"/>
              <a:t>  1:0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3535025" y="3494825"/>
            <a:ext cx="2508000" cy="31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ru" sz="1800" dirty="0">
                <a:latin typeface="Segoe UI Semibold" panose="020B0702040204020203" pitchFamily="34" charset="0"/>
              </a:rPr>
              <a:t>Россия : Камбоджа</a:t>
            </a:r>
          </a:p>
        </p:txBody>
      </p:sp>
      <p:sp>
        <p:nvSpPr>
          <p:cNvPr id="499" name="Shape 499"/>
          <p:cNvSpPr txBox="1"/>
          <p:nvPr/>
        </p:nvSpPr>
        <p:spPr>
          <a:xfrm flipH="1">
            <a:off x="4538479" y="1917633"/>
            <a:ext cx="4523458" cy="1016700"/>
          </a:xfrm>
          <a:prstGeom prst="rect">
            <a:avLst/>
          </a:prstGeom>
          <a:solidFill>
            <a:srgbClr val="FFFFFF"/>
          </a:solidFill>
          <a:ln w="38100" cap="flat" cmpd="sng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NB</a:t>
            </a:r>
            <a:r>
              <a:rPr lang="ru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ru" sz="115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r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50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 Cambodian cases with overdue over </a:t>
            </a:r>
            <a:r>
              <a:rPr lang="ru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60</a:t>
            </a:r>
            <a:r>
              <a:rPr lang="en-US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days</a:t>
            </a:r>
            <a:r>
              <a:rPr lang="ru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only thing that works is</a:t>
            </a:r>
            <a:r>
              <a:rPr lang="en-US" sz="1150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attacking </a:t>
            </a:r>
            <a:r>
              <a:rPr lang="en-US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third contacts </a:t>
            </a:r>
            <a:r>
              <a:rPr lang="ru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" sz="1150" dirty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1150" b="1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these are exactly that people who </a:t>
            </a:r>
            <a:r>
              <a:rPr lang="en-US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force borrowers to repay money</a:t>
            </a:r>
            <a:r>
              <a:rPr lang="ru" sz="115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 </a:t>
            </a:r>
            <a:endParaRPr lang="ru" sz="115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>
                <a:solidFill>
                  <a:srgbClr val="00B0F0"/>
                </a:solidFill>
              </a:rPr>
              <a:t>11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440183" y="1512276"/>
            <a:ext cx="2878218" cy="1441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Financial indicators of work</a:t>
            </a:r>
            <a:endParaRPr lang="ru-RU" sz="3000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028" name="Picture 4" descr="http://2.bp.blogspot.com/-TnOFGG7ev-g/UCbKHoYnkKI/AAAAAAAAAEc/VzqxmfyxdUY/s1600/Finansy-predpriyatiya1.jpg">
            <a:extLst>
              <a:ext uri="{FF2B5EF4-FFF2-40B4-BE49-F238E27FC236}">
                <a16:creationId xmlns="" xmlns:a16="http://schemas.microsoft.com/office/drawing/2014/main" id="{DBA9E5C6-A656-44B0-9A65-1AFB5C34F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127" y="0"/>
            <a:ext cx="7686796" cy="526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8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ctrTitle"/>
          </p:nvPr>
        </p:nvSpPr>
        <p:spPr>
          <a:xfrm>
            <a:off x="240968" y="1076325"/>
            <a:ext cx="4787400" cy="1709316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7391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3600" dirty="0" smtClean="0">
                <a:latin typeface="Segoe UI Semibold" panose="020B0702040204020203" pitchFamily="34" charset="0"/>
              </a:rPr>
              <a:t>Every client took at average </a:t>
            </a:r>
            <a:r>
              <a:rPr lang="ru" sz="3600" dirty="0" smtClean="0">
                <a:latin typeface="Segoe UI Semibold" panose="020B0702040204020203" pitchFamily="34" charset="0"/>
              </a:rPr>
              <a:t> </a:t>
            </a:r>
            <a:r>
              <a:rPr lang="ru" sz="3600" dirty="0">
                <a:solidFill>
                  <a:srgbClr val="00B0F0"/>
                </a:solidFill>
                <a:latin typeface="Segoe UI Semibold" panose="020B0702040204020203" pitchFamily="34" charset="0"/>
              </a:rPr>
              <a:t>4,5 </a:t>
            </a:r>
            <a:r>
              <a:rPr lang="en-US" sz="36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loans.</a:t>
            </a:r>
            <a:endParaRPr lang="ru" sz="3600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656" y="0"/>
            <a:ext cx="385433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4D14FA3-CCA6-4191-AA36-A61CE2B0D69C}"/>
              </a:ext>
            </a:extLst>
          </p:cNvPr>
          <p:cNvSpPr/>
          <p:nvPr/>
        </p:nvSpPr>
        <p:spPr>
          <a:xfrm>
            <a:off x="267471" y="4065386"/>
            <a:ext cx="4572000" cy="7405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17391"/>
              </a:lnSpc>
            </a:pP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Clients got</a:t>
            </a:r>
            <a:r>
              <a:rPr lang="ru-RU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dirty="0" smtClean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ADDICTED to loans</a:t>
            </a:r>
          </a:p>
          <a:p>
            <a:pPr lvl="0">
              <a:lnSpc>
                <a:spcPct val="117391"/>
              </a:lnSpc>
            </a:pPr>
            <a:r>
              <a:rPr lang="en-US" sz="1200" dirty="0" smtClean="0"/>
              <a:t>conversion for </a:t>
            </a:r>
            <a:r>
              <a:rPr lang="en-US" sz="1200" dirty="0"/>
              <a:t>the second and </a:t>
            </a:r>
            <a:r>
              <a:rPr lang="en-US" sz="1200" dirty="0" smtClean="0"/>
              <a:t>the subsequent </a:t>
            </a:r>
            <a:r>
              <a:rPr lang="en-US" sz="1200" dirty="0"/>
              <a:t>loans - 73%, </a:t>
            </a:r>
            <a:endParaRPr lang="en-US" sz="1200" dirty="0" smtClean="0"/>
          </a:p>
          <a:p>
            <a:pPr lvl="0">
              <a:lnSpc>
                <a:spcPct val="117391"/>
              </a:lnSpc>
            </a:pPr>
            <a:r>
              <a:rPr lang="en-US" sz="1200" dirty="0" smtClean="0"/>
              <a:t>clients </a:t>
            </a:r>
            <a:r>
              <a:rPr lang="en-US" sz="1200" dirty="0"/>
              <a:t>want more and more </a:t>
            </a:r>
            <a:r>
              <a:rPr lang="en-US" sz="1200" dirty="0" smtClean="0"/>
              <a:t>money.</a:t>
            </a:r>
            <a:endParaRPr lang="ru" sz="12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/>
        </p:nvSpPr>
        <p:spPr>
          <a:xfrm>
            <a:off x="149902" y="289917"/>
            <a:ext cx="8485200" cy="4936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7391"/>
              </a:lnSpc>
            </a:pPr>
            <a:r>
              <a:rPr lang="ru" sz="2400" b="1" dirty="0" smtClean="0">
                <a:solidFill>
                  <a:schemeClr val="dk1"/>
                </a:solidFill>
                <a:highlight>
                  <a:srgbClr val="FFFFFF"/>
                </a:highlight>
              </a:rPr>
              <a:t>​</a:t>
            </a:r>
            <a:r>
              <a:rPr lang="en-US" sz="2400" dirty="0"/>
              <a:t>Conversion to second and subsequent loans</a:t>
            </a:r>
            <a:endParaRPr lang="ru" sz="2400" dirty="0">
              <a:solidFill>
                <a:schemeClr val="dk1"/>
              </a:solidFill>
              <a:highlight>
                <a:srgbClr val="FFFFFF"/>
              </a:highlight>
              <a:latin typeface="Segoe UI Semibold" panose="020B0702040204020203" pitchFamily="34" charset="0"/>
            </a:endParaRPr>
          </a:p>
        </p:txBody>
      </p:sp>
      <p:graphicFrame>
        <p:nvGraphicFramePr>
          <p:cNvPr id="520" name="Shape 520"/>
          <p:cNvGraphicFramePr/>
          <p:nvPr>
            <p:extLst>
              <p:ext uri="{D42A27DB-BD31-4B8C-83A1-F6EECF244321}">
                <p14:modId xmlns:p14="http://schemas.microsoft.com/office/powerpoint/2010/main" val="1382892491"/>
              </p:ext>
            </p:extLst>
          </p:nvPr>
        </p:nvGraphicFramePr>
        <p:xfrm>
          <a:off x="274725" y="1147684"/>
          <a:ext cx="8601300" cy="3151889"/>
        </p:xfrm>
        <a:graphic>
          <a:graphicData uri="http://schemas.openxmlformats.org/drawingml/2006/table">
            <a:tbl>
              <a:tblPr>
                <a:noFill/>
                <a:tableStyleId>{6788BF8F-7847-4F25-9CCF-C0E929587D68}</a:tableStyleId>
              </a:tblPr>
              <a:tblGrid>
                <a:gridCol w="44665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347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016295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Number of loans per a client</a:t>
                      </a:r>
                      <a:endParaRPr lang="ru" sz="1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ru" sz="1800" dirty="0" smtClean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</a:rPr>
                        <a:t>%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</a:rPr>
                        <a:t> from</a:t>
                      </a:r>
                      <a:r>
                        <a:rPr lang="en-US" sz="1800" baseline="0" dirty="0" smtClean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</a:rPr>
                        <a:t> the total amount of given loans</a:t>
                      </a:r>
                      <a:endParaRPr lang="ru" sz="1800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10612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ru" sz="2400" b="0" dirty="0">
                          <a:latin typeface="Segoe UI Semibold" panose="020B0702040204020203" pitchFamily="34" charset="0"/>
                        </a:rPr>
                        <a:t> ≧ 2 </a:t>
                      </a:r>
                      <a:r>
                        <a:rPr lang="en-US" sz="2400" b="0" dirty="0" smtClean="0">
                          <a:latin typeface="Segoe UI Semibold" panose="020B0702040204020203" pitchFamily="34" charset="0"/>
                        </a:rPr>
                        <a:t>and</a:t>
                      </a:r>
                      <a:r>
                        <a:rPr lang="en-US" sz="2400" b="0" baseline="0" dirty="0" smtClean="0">
                          <a:latin typeface="Segoe UI Semibold" panose="020B0702040204020203" pitchFamily="34" charset="0"/>
                        </a:rPr>
                        <a:t> more loans</a:t>
                      </a:r>
                      <a:endParaRPr lang="ru" sz="2400" b="0" dirty="0">
                        <a:latin typeface="Segoe UI Semibold" panose="020B0702040204020203" pitchFamily="3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ru" sz="2400" b="0" dirty="0">
                          <a:latin typeface="Segoe UI Semibold" panose="020B0702040204020203" pitchFamily="34" charset="0"/>
                        </a:rPr>
                        <a:t>72,5%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0612">
                <a:tc>
                  <a:txBody>
                    <a:bodyPr/>
                    <a:lstStyle/>
                    <a:p>
                      <a:pPr lvl="0" algn="l" rtl="0">
                        <a:spcBef>
                          <a:spcPts val="0"/>
                        </a:spcBef>
                        <a:buNone/>
                      </a:pPr>
                      <a:r>
                        <a:rPr lang="ru" sz="2400" b="0" dirty="0">
                          <a:latin typeface="Segoe UI Semibold" panose="020B0702040204020203" pitchFamily="34" charset="0"/>
                        </a:rPr>
                        <a:t>≧ </a:t>
                      </a:r>
                      <a:r>
                        <a:rPr lang="ru" sz="2400" b="0" dirty="0">
                          <a:solidFill>
                            <a:schemeClr val="dk1"/>
                          </a:solidFill>
                          <a:latin typeface="Segoe UI Semibold" panose="020B0702040204020203" pitchFamily="34" charset="0"/>
                        </a:rPr>
                        <a:t>5 </a:t>
                      </a:r>
                      <a:r>
                        <a:rPr lang="en-US" sz="2400" b="0" dirty="0" smtClean="0">
                          <a:latin typeface="Segoe UI Semibold" panose="020B0702040204020203" pitchFamily="34" charset="0"/>
                        </a:rPr>
                        <a:t>and</a:t>
                      </a:r>
                      <a:r>
                        <a:rPr lang="en-US" sz="2400" b="0" baseline="0" dirty="0" smtClean="0">
                          <a:latin typeface="Segoe UI Semibold" panose="020B0702040204020203" pitchFamily="34" charset="0"/>
                        </a:rPr>
                        <a:t> more loans</a:t>
                      </a:r>
                      <a:endParaRPr lang="ru" sz="2400" b="0" dirty="0">
                        <a:latin typeface="Segoe UI Semibold" panose="020B0702040204020203" pitchFamily="3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ru" sz="2400" b="0" dirty="0">
                          <a:latin typeface="Segoe UI Semibold" panose="020B0702040204020203" pitchFamily="34" charset="0"/>
                        </a:rPr>
                        <a:t>34,13%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06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" sz="2400" b="0" dirty="0">
                          <a:latin typeface="Segoe UI Semibold" panose="020B0702040204020203" pitchFamily="34" charset="0"/>
                        </a:rPr>
                        <a:t>≧ </a:t>
                      </a:r>
                      <a:r>
                        <a:rPr lang="ru" sz="2400" b="0" dirty="0">
                          <a:solidFill>
                            <a:schemeClr val="dk1"/>
                          </a:solidFill>
                          <a:latin typeface="Segoe UI Semibold" panose="020B0702040204020203" pitchFamily="34" charset="0"/>
                        </a:rPr>
                        <a:t>10 </a:t>
                      </a:r>
                      <a:r>
                        <a:rPr lang="en-US" sz="2400" b="0" dirty="0" smtClean="0">
                          <a:latin typeface="Segoe UI Semibold" panose="020B0702040204020203" pitchFamily="34" charset="0"/>
                        </a:rPr>
                        <a:t>and</a:t>
                      </a:r>
                      <a:r>
                        <a:rPr lang="en-US" sz="2400" b="0" baseline="0" dirty="0" smtClean="0">
                          <a:latin typeface="Segoe UI Semibold" panose="020B0702040204020203" pitchFamily="34" charset="0"/>
                        </a:rPr>
                        <a:t> more loans</a:t>
                      </a:r>
                      <a:endParaRPr lang="ru" sz="2400" b="0" dirty="0" smtClean="0">
                        <a:latin typeface="Segoe UI Semibold" panose="020B0702040204020203" pitchFamily="34" charset="0"/>
                      </a:endParaRPr>
                    </a:p>
                    <a:p>
                      <a:pPr lvl="0" algn="l">
                        <a:spcBef>
                          <a:spcPts val="0"/>
                        </a:spcBef>
                        <a:buNone/>
                      </a:pPr>
                      <a:endParaRPr lang="ru" sz="2400" b="0" dirty="0">
                        <a:solidFill>
                          <a:schemeClr val="dk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ru" sz="2400" b="0" dirty="0">
                          <a:latin typeface="Segoe UI Semibold" panose="020B0702040204020203" pitchFamily="34" charset="0"/>
                        </a:rPr>
                        <a:t>7%</a:t>
                      </a: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Прямоугольник 3">
            <a:extLst>
              <a:ext uri="{FF2B5EF4-FFF2-40B4-BE49-F238E27FC236}">
                <a16:creationId xmlns="" xmlns:a16="http://schemas.microsoft.com/office/drawing/2014/main" id="{BBCCD544-FBF3-4AAD-B3B3-C37596EF1DBD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4">
            <a:extLst>
              <a:ext uri="{FF2B5EF4-FFF2-40B4-BE49-F238E27FC236}">
                <a16:creationId xmlns="" xmlns:a16="http://schemas.microsoft.com/office/drawing/2014/main" id="{BE5E3230-A7C8-4AA8-84B8-F35DBBCE0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/>
          <p:nvPr/>
        </p:nvSpPr>
        <p:spPr>
          <a:xfrm>
            <a:off x="149902" y="289917"/>
            <a:ext cx="8485200" cy="4936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7391"/>
              </a:lnSpc>
            </a:pPr>
            <a:r>
              <a:rPr lang="ru" sz="2400" b="1" dirty="0">
                <a:solidFill>
                  <a:schemeClr val="dk1"/>
                </a:solidFill>
                <a:highlight>
                  <a:srgbClr val="FFFFFF"/>
                </a:highlight>
              </a:rPr>
              <a:t>​</a:t>
            </a:r>
            <a:r>
              <a:rPr lang="en-US" sz="2400" dirty="0">
                <a:solidFill>
                  <a:schemeClr val="dk1"/>
                </a:solidFill>
                <a:latin typeface="Segoe UI Semibold" panose="020B0702040204020203" pitchFamily="34" charset="0"/>
              </a:rPr>
              <a:t>BAD DEBT</a:t>
            </a:r>
          </a:p>
        </p:txBody>
      </p:sp>
      <p:graphicFrame>
        <p:nvGraphicFramePr>
          <p:cNvPr id="520" name="Shape 520"/>
          <p:cNvGraphicFramePr/>
          <p:nvPr>
            <p:extLst>
              <p:ext uri="{D42A27DB-BD31-4B8C-83A1-F6EECF244321}">
                <p14:modId xmlns:p14="http://schemas.microsoft.com/office/powerpoint/2010/main" val="2089868375"/>
              </p:ext>
            </p:extLst>
          </p:nvPr>
        </p:nvGraphicFramePr>
        <p:xfrm>
          <a:off x="274725" y="1147684"/>
          <a:ext cx="3614369" cy="2773470"/>
        </p:xfrm>
        <a:graphic>
          <a:graphicData uri="http://schemas.openxmlformats.org/drawingml/2006/table">
            <a:tbl>
              <a:tblPr>
                <a:noFill/>
                <a:tableStyleId>{6788BF8F-7847-4F25-9CCF-C0E929587D68}</a:tableStyleId>
              </a:tblPr>
              <a:tblGrid>
                <a:gridCol w="18769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74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3283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</a:rPr>
                        <a:t>Month</a:t>
                      </a:r>
                      <a:endParaRPr lang="ru" dirty="0">
                        <a:solidFill>
                          <a:schemeClr val="bg1"/>
                        </a:solidFill>
                        <a:latin typeface="Segoe UI Semibold" panose="020B0702040204020203" pitchFamily="34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</a:rPr>
                        <a:t>BAD DEBT, %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328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January</a:t>
                      </a:r>
                      <a:endParaRPr lang="ru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ru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0,00%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9328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February</a:t>
                      </a:r>
                      <a:endParaRPr lang="ru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ru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2,62%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328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March</a:t>
                      </a:r>
                      <a:endParaRPr lang="ru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ru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5,06%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9328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dirty="0" smtClean="0">
                          <a:solidFill>
                            <a:schemeClr val="dk1"/>
                          </a:solidFill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April</a:t>
                      </a:r>
                      <a:endParaRPr lang="ru" dirty="0">
                        <a:solidFill>
                          <a:schemeClr val="dk1"/>
                        </a:solidFill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ru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1,30%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57591388"/>
                  </a:ext>
                </a:extLst>
              </a:tr>
              <a:tr h="39328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May</a:t>
                      </a:r>
                      <a:endParaRPr lang="ru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ru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2,68%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545004155"/>
                  </a:ext>
                </a:extLst>
              </a:tr>
              <a:tr h="393283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dirty="0" smtClean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June</a:t>
                      </a:r>
                      <a:endParaRPr lang="ru" dirty="0">
                        <a:latin typeface="Segoe UI" panose="020B0502040204020203" pitchFamily="34" charset="0"/>
                        <a:ea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91425" marR="91425" marT="91425" marB="91425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ru" dirty="0">
                          <a:latin typeface="Segoe UI" panose="020B0502040204020203" pitchFamily="34" charset="0"/>
                          <a:ea typeface="Segoe UI" panose="020B0502040204020203" pitchFamily="34" charset="0"/>
                          <a:cs typeface="Segoe UI" panose="020B0502040204020203" pitchFamily="34" charset="0"/>
                        </a:rPr>
                        <a:t>4,79%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071353288"/>
                  </a:ext>
                </a:extLst>
              </a:tr>
            </a:tbl>
          </a:graphicData>
        </a:graphic>
      </p:graphicFrame>
      <p:sp>
        <p:nvSpPr>
          <p:cNvPr id="5" name="Прямоугольник 3">
            <a:extLst>
              <a:ext uri="{FF2B5EF4-FFF2-40B4-BE49-F238E27FC236}">
                <a16:creationId xmlns="" xmlns:a16="http://schemas.microsoft.com/office/drawing/2014/main" id="{BBCCD544-FBF3-4AAD-B3B3-C37596EF1DBD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Shape 527">
            <a:extLst>
              <a:ext uri="{FF2B5EF4-FFF2-40B4-BE49-F238E27FC236}">
                <a16:creationId xmlns="" xmlns:a16="http://schemas.microsoft.com/office/drawing/2014/main" id="{131F32FB-FAA7-4A1F-B1D7-96F4C585B5C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3221" y="1522794"/>
            <a:ext cx="4950779" cy="202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4">
            <a:extLst>
              <a:ext uri="{FF2B5EF4-FFF2-40B4-BE49-F238E27FC236}">
                <a16:creationId xmlns="" xmlns:a16="http://schemas.microsoft.com/office/drawing/2014/main" id="{D53BBFD7-CD9B-4F3F-B594-13E1551AF5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178968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01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>
                <a:solidFill>
                  <a:srgbClr val="00B0F0"/>
                </a:solidFill>
              </a:rPr>
              <a:t>12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570352" y="1856641"/>
            <a:ext cx="3157586" cy="144164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How we checked clients and how we SHOULDN’T have done</a:t>
            </a:r>
            <a:endParaRPr lang="ru-RU" sz="3000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5" name="Shape 534">
            <a:extLst>
              <a:ext uri="{FF2B5EF4-FFF2-40B4-BE49-F238E27FC236}">
                <a16:creationId xmlns="" xmlns:a16="http://schemas.microsoft.com/office/drawing/2014/main" id="{91A0B33F-894B-4F7E-9714-A6C4B3488D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047" y="0"/>
            <a:ext cx="5154954" cy="51549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352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 rotWithShape="1">
          <a:blip r:embed="rId3">
            <a:alphaModFix/>
          </a:blip>
          <a:srcRect r="8900"/>
          <a:stretch/>
        </p:blipFill>
        <p:spPr>
          <a:xfrm>
            <a:off x="4458050" y="0"/>
            <a:ext cx="4685950" cy="514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31F0D269-E3BB-4829-97BE-B8DA0DEDBE1B}"/>
              </a:ext>
            </a:extLst>
          </p:cNvPr>
          <p:cNvSpPr txBox="1"/>
          <p:nvPr/>
        </p:nvSpPr>
        <p:spPr>
          <a:xfrm>
            <a:off x="654527" y="242354"/>
            <a:ext cx="2498406" cy="1100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7391"/>
              </a:lnSpc>
            </a:pPr>
            <a:r>
              <a:rPr lang="en-US" b="1" dirty="0" smtClean="0">
                <a:latin typeface="Segoe UI Semibold" panose="020B0702040204020203" pitchFamily="34" charset="0"/>
              </a:rPr>
              <a:t>We checked clients’</a:t>
            </a:r>
            <a:r>
              <a:rPr lang="ru" b="1" dirty="0" smtClean="0">
                <a:latin typeface="Segoe UI Semibold" panose="020B0702040204020203" pitchFamily="34" charset="0"/>
              </a:rPr>
              <a:t>: </a:t>
            </a:r>
            <a:endParaRPr lang="ru" b="1" dirty="0">
              <a:latin typeface="Segoe UI Semibold" panose="020B0702040204020203" pitchFamily="34" charset="0"/>
            </a:endParaRPr>
          </a:p>
          <a:p>
            <a:pPr marL="419100" lvl="0" indent="-285750">
              <a:lnSpc>
                <a:spcPct val="117391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work, boss</a:t>
            </a:r>
            <a:r>
              <a:rPr lang="ru" dirty="0" smtClean="0">
                <a:solidFill>
                  <a:srgbClr val="999999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endParaRPr lang="ru" dirty="0">
              <a:solidFill>
                <a:srgbClr val="999999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19100" lvl="0" indent="-285750">
              <a:lnSpc>
                <a:spcPct val="117391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family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19100" lvl="0" indent="-285750">
              <a:lnSpc>
                <a:spcPct val="117391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documents</a:t>
            </a:r>
            <a:endParaRPr lang="ru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8389A63-07F8-4DDA-AA42-6DDD2B4BCC09}"/>
              </a:ext>
            </a:extLst>
          </p:cNvPr>
          <p:cNvSpPr/>
          <p:nvPr/>
        </p:nvSpPr>
        <p:spPr>
          <a:xfrm>
            <a:off x="654527" y="1679303"/>
            <a:ext cx="28899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Segoe UI Semibold" panose="020B0702040204020203" pitchFamily="34" charset="0"/>
              </a:rPr>
              <a:t>These complicated check </a:t>
            </a:r>
            <a:r>
              <a:rPr lang="ru-RU" b="1" dirty="0" smtClean="0">
                <a:latin typeface="Segoe UI Semibold" panose="020B0702040204020203" pitchFamily="34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decreased the level of approvals</a:t>
            </a:r>
            <a:r>
              <a:rPr lang="ru-RU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!</a:t>
            </a:r>
            <a:endParaRPr lang="ru-RU" b="1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26EE289C-358A-4B74-A428-82AF82C8DF13}"/>
              </a:ext>
            </a:extLst>
          </p:cNvPr>
          <p:cNvSpPr/>
          <p:nvPr/>
        </p:nvSpPr>
        <p:spPr>
          <a:xfrm>
            <a:off x="531485" y="2842223"/>
            <a:ext cx="3217562" cy="596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1600" lvl="0">
              <a:lnSpc>
                <a:spcPct val="117391"/>
              </a:lnSpc>
              <a:buSzPct val="100000"/>
            </a:pPr>
            <a:r>
              <a:rPr lang="en-US" b="1" dirty="0" smtClean="0">
                <a:latin typeface="Segoe UI Semibold" panose="020B0702040204020203" pitchFamily="34" charset="0"/>
              </a:rPr>
              <a:t>We understood that there were </a:t>
            </a:r>
          </a:p>
          <a:p>
            <a:pPr marL="101600" lvl="0">
              <a:lnSpc>
                <a:spcPct val="117391"/>
              </a:lnSpc>
              <a:buSzPct val="100000"/>
            </a:pPr>
            <a:r>
              <a:rPr lang="en-US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no frauds </a:t>
            </a:r>
            <a:r>
              <a:rPr lang="en-US" b="1" dirty="0" smtClean="0">
                <a:latin typeface="Segoe UI Semibold" panose="020B0702040204020203" pitchFamily="34" charset="0"/>
              </a:rPr>
              <a:t>in a virgin market!</a:t>
            </a:r>
            <a:endParaRPr lang="ru-RU" b="1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CEEA3A99-EE66-4F69-A596-FBD2B2DB7EBE}"/>
              </a:ext>
            </a:extLst>
          </p:cNvPr>
          <p:cNvSpPr/>
          <p:nvPr/>
        </p:nvSpPr>
        <p:spPr>
          <a:xfrm>
            <a:off x="654527" y="3995816"/>
            <a:ext cx="3984977" cy="848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7391"/>
              </a:lnSpc>
            </a:pPr>
            <a:r>
              <a:rPr lang="en-US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Less questions – more approvals!</a:t>
            </a:r>
            <a:endParaRPr lang="ru-RU" b="1" dirty="0">
              <a:solidFill>
                <a:srgbClr val="00B0F0"/>
              </a:solidFill>
              <a:latin typeface="Segoe UI Semibold" panose="020B0702040204020203" pitchFamily="34" charset="0"/>
            </a:endParaRPr>
          </a:p>
          <a:p>
            <a:pPr>
              <a:lnSpc>
                <a:spcPct val="117391"/>
              </a:lnSpc>
            </a:pPr>
            <a:r>
              <a:rPr lang="en-US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  <a:sym typeface="Calibri"/>
              </a:rPr>
              <a:t>Our target – to lend at least 10 dollar to everyone</a:t>
            </a:r>
            <a:endParaRPr lang="ru-RU" b="1" dirty="0">
              <a:latin typeface="Segoe UI Semibold" panose="020B0702040204020203" pitchFamily="34" charset="0"/>
            </a:endParaRPr>
          </a:p>
        </p:txBody>
      </p:sp>
      <p:sp>
        <p:nvSpPr>
          <p:cNvPr id="10" name="Прямоугольник 3">
            <a:extLst>
              <a:ext uri="{FF2B5EF4-FFF2-40B4-BE49-F238E27FC236}">
                <a16:creationId xmlns="" xmlns:a16="http://schemas.microsoft.com/office/drawing/2014/main" id="{0B55B2C9-2E29-47B0-AC5F-B519056EFA4C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7EE4345D-2CB4-4453-A835-D102A72BD02C}"/>
              </a:ext>
            </a:extLst>
          </p:cNvPr>
          <p:cNvCxnSpPr/>
          <p:nvPr/>
        </p:nvCxnSpPr>
        <p:spPr>
          <a:xfrm>
            <a:off x="452842" y="242354"/>
            <a:ext cx="0" cy="99805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="" xmlns:a16="http://schemas.microsoft.com/office/drawing/2014/main" id="{5CE4E543-831F-4D68-A621-2713A826241B}"/>
              </a:ext>
            </a:extLst>
          </p:cNvPr>
          <p:cNvCxnSpPr/>
          <p:nvPr/>
        </p:nvCxnSpPr>
        <p:spPr>
          <a:xfrm>
            <a:off x="452842" y="1441887"/>
            <a:ext cx="0" cy="99805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F2957967-6756-4F07-94EA-E90CCED0148F}"/>
              </a:ext>
            </a:extLst>
          </p:cNvPr>
          <p:cNvCxnSpPr/>
          <p:nvPr/>
        </p:nvCxnSpPr>
        <p:spPr>
          <a:xfrm>
            <a:off x="452842" y="2641420"/>
            <a:ext cx="0" cy="99805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91EC0265-6F73-48C2-B815-46E3AD82E619}"/>
              </a:ext>
            </a:extLst>
          </p:cNvPr>
          <p:cNvCxnSpPr/>
          <p:nvPr/>
        </p:nvCxnSpPr>
        <p:spPr>
          <a:xfrm>
            <a:off x="452842" y="3840952"/>
            <a:ext cx="0" cy="998052"/>
          </a:xfrm>
          <a:prstGeom prst="straightConnector1">
            <a:avLst/>
          </a:prstGeom>
          <a:ln w="444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7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/>
          <p:nvPr/>
        </p:nvSpPr>
        <p:spPr>
          <a:xfrm>
            <a:off x="699910" y="2064476"/>
            <a:ext cx="8195734" cy="83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We used lots of cross checks: </a:t>
            </a: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work – </a:t>
            </a:r>
            <a:r>
              <a:rPr lang="en-US" sz="2000" dirty="0" err="1" smtClean="0">
                <a:solidFill>
                  <a:schemeClr val="tx1"/>
                </a:solidFill>
                <a:latin typeface="Segoe UI Semibold" panose="020B0702040204020203" pitchFamily="34" charset="0"/>
              </a:rPr>
              <a:t>colour</a:t>
            </a:r>
            <a:r>
              <a:rPr lang="en-US" sz="2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of building, number of floors, contacts, parents – date of the son’s birth, relatives – home address</a:t>
            </a:r>
            <a:r>
              <a:rPr lang="ru" sz="2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.</a:t>
            </a:r>
            <a:endParaRPr lang="ru" sz="2000" dirty="0">
              <a:solidFill>
                <a:schemeClr val="tx1"/>
              </a:solidFill>
              <a:latin typeface="Segoe UI Semibold" panose="020B0702040204020203" pitchFamily="34" charset="0"/>
            </a:endParaRPr>
          </a:p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endParaRPr sz="1000" i="1" dirty="0">
              <a:solidFill>
                <a:srgbClr val="999999"/>
              </a:solidFill>
            </a:endParaRPr>
          </a:p>
        </p:txBody>
      </p:sp>
      <p:sp>
        <p:nvSpPr>
          <p:cNvPr id="10" name="Прямоугольник 3">
            <a:extLst>
              <a:ext uri="{FF2B5EF4-FFF2-40B4-BE49-F238E27FC236}">
                <a16:creationId xmlns="" xmlns:a16="http://schemas.microsoft.com/office/drawing/2014/main" id="{D31A68D0-1DED-4680-9CA7-C8CDCDE5C938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E907AE3-6168-4114-89E3-952AF36A7D7F}"/>
              </a:ext>
            </a:extLst>
          </p:cNvPr>
          <p:cNvSpPr/>
          <p:nvPr/>
        </p:nvSpPr>
        <p:spPr>
          <a:xfrm>
            <a:off x="4323644" y="3344122"/>
            <a:ext cx="4572000" cy="84850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r">
              <a:lnSpc>
                <a:spcPct val="117391"/>
              </a:lnSpc>
            </a:pPr>
            <a:r>
              <a:rPr lang="en-US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RESULT</a:t>
            </a:r>
            <a:r>
              <a:rPr lang="ru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: </a:t>
            </a:r>
            <a:r>
              <a:rPr lang="en-US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THOROUGH</a:t>
            </a:r>
            <a:r>
              <a:rPr lang="ru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 </a:t>
            </a:r>
            <a:r>
              <a:rPr lang="en-US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scoring is needed ONLY for mature </a:t>
            </a:r>
            <a:r>
              <a:rPr lang="en-US" b="1" dirty="0" err="1" smtClean="0">
                <a:solidFill>
                  <a:srgbClr val="00B0F0"/>
                </a:solidFill>
                <a:latin typeface="Segoe UI Semibold" panose="020B0702040204020203" pitchFamily="34" charset="0"/>
              </a:rPr>
              <a:t>overcredited</a:t>
            </a:r>
            <a:r>
              <a:rPr lang="en-US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 market</a:t>
            </a:r>
            <a:r>
              <a:rPr lang="ru" sz="2800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  </a:t>
            </a:r>
            <a:endParaRPr lang="ru" sz="2800" b="1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CA78F96-D177-4C4C-B630-7E7CA128B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961" y="626882"/>
            <a:ext cx="912283" cy="912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07F1EFC-9402-4856-9799-413A6D5C3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2117" y="574513"/>
            <a:ext cx="1013883" cy="10138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70764D7-B663-4A12-A487-AF68605D87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022" y="626882"/>
            <a:ext cx="875253" cy="8752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150B1885-BEBF-454E-B985-D98B66A06C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2873" y="626882"/>
            <a:ext cx="875253" cy="87525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73D6022-7D81-4055-91F3-0336B41442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4999" y="579461"/>
            <a:ext cx="946150" cy="946150"/>
          </a:xfrm>
          <a:prstGeom prst="rect">
            <a:avLst/>
          </a:prstGeom>
        </p:spPr>
      </p:pic>
      <p:pic>
        <p:nvPicPr>
          <p:cNvPr id="20" name="Рисунок 4">
            <a:extLst>
              <a:ext uri="{FF2B5EF4-FFF2-40B4-BE49-F238E27FC236}">
                <a16:creationId xmlns="" xmlns:a16="http://schemas.microsoft.com/office/drawing/2014/main" id="{1F27BFAC-A0C5-48A7-B2DC-5E843A40C9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178968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ctrTitle"/>
          </p:nvPr>
        </p:nvSpPr>
        <p:spPr>
          <a:xfrm>
            <a:off x="149902" y="106481"/>
            <a:ext cx="4656300" cy="459390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>
              <a:lnSpc>
                <a:spcPct val="115000"/>
              </a:lnSpc>
            </a:pPr>
            <a:r>
              <a:rPr lang="en-US" sz="3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Local banks and </a:t>
            </a:r>
            <a:r>
              <a:rPr lang="en-US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MFO</a:t>
            </a:r>
            <a:br>
              <a:rPr lang="en-US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even the thought about </a:t>
            </a:r>
            <a:r>
              <a:rPr lang="en-US" sz="3600" dirty="0" err="1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non_collateral</a:t>
            </a:r>
            <a:r>
              <a:rPr lang="en-US" sz="3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lending </a:t>
            </a:r>
            <a:r>
              <a:rPr lang="en-US" sz="3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money is scar</a:t>
            </a:r>
            <a:r>
              <a:rPr lang="en-US" sz="3600" dirty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</a:t>
            </a:r>
            <a:endParaRPr lang="ru" sz="3600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4400" y="0"/>
            <a:ext cx="515783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5">
            <a:extLst>
              <a:ext uri="{FF2B5EF4-FFF2-40B4-BE49-F238E27FC236}">
                <a16:creationId xmlns="" xmlns:a16="http://schemas.microsoft.com/office/drawing/2014/main" id="{D70BAEAD-CD89-430A-A0EC-FFF7FA1C449D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882" y="69075"/>
            <a:ext cx="2728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dirty="0">
                <a:solidFill>
                  <a:srgbClr val="00B0F0"/>
                </a:solidFill>
              </a:rPr>
              <a:t>13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ctrTitle"/>
          </p:nvPr>
        </p:nvSpPr>
        <p:spPr>
          <a:xfrm>
            <a:off x="570352" y="1392156"/>
            <a:ext cx="3157586" cy="1178903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3000" dirty="0">
                <a:solidFill>
                  <a:schemeClr val="tx1"/>
                </a:solidFill>
                <a:latin typeface="Segoe UI Semibold" panose="020B0702040204020203" pitchFamily="34" charset="0"/>
              </a:rPr>
              <a:t>CRM </a:t>
            </a:r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or ROBOTS run</a:t>
            </a:r>
            <a:r>
              <a:rPr lang="ru-RU" sz="3000" dirty="0" smtClean="0">
                <a:solidFill>
                  <a:schemeClr val="tx1"/>
                </a:solidFill>
                <a:latin typeface="Segoe UI Semibold" panose="020B0702040204020203" pitchFamily="34" charset="0"/>
              </a:rPr>
              <a:t> </a:t>
            </a:r>
            <a:endParaRPr lang="ru-RU" sz="3000" dirty="0">
              <a:solidFill>
                <a:schemeClr val="tx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6" name="Shape 548">
            <a:extLst>
              <a:ext uri="{FF2B5EF4-FFF2-40B4-BE49-F238E27FC236}">
                <a16:creationId xmlns="" xmlns:a16="http://schemas.microsoft.com/office/drawing/2014/main" id="{892E94CC-6928-4523-9076-15189B8B5AB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7272"/>
          <a:stretch/>
        </p:blipFill>
        <p:spPr>
          <a:xfrm>
            <a:off x="4771293" y="-43059"/>
            <a:ext cx="4372708" cy="52282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57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-49475" y="4245825"/>
            <a:ext cx="2854800" cy="4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Прямоугольник 3">
            <a:extLst>
              <a:ext uri="{FF2B5EF4-FFF2-40B4-BE49-F238E27FC236}">
                <a16:creationId xmlns="" xmlns:a16="http://schemas.microsoft.com/office/drawing/2014/main" id="{2C8F67C4-7393-494B-A255-8E0CE8B03D38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FEF1C0F-16B3-4E10-970C-89AC2964398A}"/>
              </a:ext>
            </a:extLst>
          </p:cNvPr>
          <p:cNvSpPr/>
          <p:nvPr/>
        </p:nvSpPr>
        <p:spPr>
          <a:xfrm>
            <a:off x="1568370" y="1683939"/>
            <a:ext cx="611722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400" b="1" dirty="0" smtClean="0">
                <a:latin typeface="Segoe UI Semibold" panose="020B0702040204020203" pitchFamily="34" charset="0"/>
              </a:rPr>
              <a:t>Having processed</a:t>
            </a:r>
            <a:r>
              <a:rPr lang="ru" sz="2400" b="1" dirty="0" smtClean="0">
                <a:latin typeface="Segoe UI Semibold" panose="020B0702040204020203" pitchFamily="34" charset="0"/>
              </a:rPr>
              <a:t> </a:t>
            </a:r>
            <a:r>
              <a:rPr lang="ru" sz="2400" b="1" dirty="0">
                <a:latin typeface="Segoe UI Semibold" panose="020B0702040204020203" pitchFamily="34" charset="0"/>
              </a:rPr>
              <a:t>10.000 </a:t>
            </a:r>
            <a:r>
              <a:rPr lang="en-US" sz="2400" b="1" dirty="0" smtClean="0">
                <a:latin typeface="Segoe UI Semibold" panose="020B0702040204020203" pitchFamily="34" charset="0"/>
              </a:rPr>
              <a:t>clients in</a:t>
            </a:r>
            <a:r>
              <a:rPr lang="ru" sz="2400" b="1" dirty="0" smtClean="0">
                <a:latin typeface="Segoe UI Semibold" panose="020B0702040204020203" pitchFamily="34" charset="0"/>
              </a:rPr>
              <a:t> </a:t>
            </a:r>
            <a:r>
              <a:rPr lang="ru" sz="2400" b="1" dirty="0">
                <a:latin typeface="Segoe UI Semibold" panose="020B0702040204020203" pitchFamily="34" charset="0"/>
              </a:rPr>
              <a:t>EXCEL</a:t>
            </a:r>
            <a:endParaRPr lang="ru" sz="1600" dirty="0">
              <a:latin typeface="Segoe UI Semibold" panose="020B0702040204020203" pitchFamily="34" charset="0"/>
            </a:endParaRPr>
          </a:p>
          <a:p>
            <a:pPr lvl="0" algn="ctr"/>
            <a:r>
              <a:rPr lang="ru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&gt;&gt;</a:t>
            </a:r>
            <a:r>
              <a:rPr lang="en-US" sz="160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 switched to </a:t>
            </a:r>
            <a:endParaRPr lang="ru" sz="28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/>
            <a:r>
              <a:rPr lang="ru" sz="2400" b="1" dirty="0">
                <a:solidFill>
                  <a:srgbClr val="00B0F0"/>
                </a:solidFill>
                <a:latin typeface="Segoe UI Semibold" panose="020B0702040204020203" pitchFamily="34" charset="0"/>
              </a:rPr>
              <a:t>BPM </a:t>
            </a:r>
            <a:r>
              <a:rPr lang="en-US" sz="2400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by</a:t>
            </a:r>
            <a:r>
              <a:rPr lang="ru" sz="2400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 TERRASOFT</a:t>
            </a:r>
            <a:endParaRPr lang="en-US" sz="2400" b="1" dirty="0" smtClean="0">
              <a:solidFill>
                <a:srgbClr val="00B0F0"/>
              </a:solidFill>
              <a:latin typeface="Segoe UI Semibold" panose="020B0702040204020203" pitchFamily="34" charset="0"/>
            </a:endParaRPr>
          </a:p>
          <a:p>
            <a:pPr lvl="0" algn="ctr"/>
            <a:r>
              <a:rPr lang="en-US" sz="2400" b="1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with great pleasure</a:t>
            </a:r>
            <a:endParaRPr lang="en-US" sz="2400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130A4BB2-3EE2-40E7-8938-91466E748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79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-49475" y="4245825"/>
            <a:ext cx="2854800" cy="4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Прямоугольник 3">
            <a:extLst>
              <a:ext uri="{FF2B5EF4-FFF2-40B4-BE49-F238E27FC236}">
                <a16:creationId xmlns="" xmlns:a16="http://schemas.microsoft.com/office/drawing/2014/main" id="{2C8F67C4-7393-494B-A255-8E0CE8B03D38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FEF1C0F-16B3-4E10-970C-89AC2964398A}"/>
              </a:ext>
            </a:extLst>
          </p:cNvPr>
          <p:cNvSpPr/>
          <p:nvPr/>
        </p:nvSpPr>
        <p:spPr>
          <a:xfrm>
            <a:off x="5036493" y="2027297"/>
            <a:ext cx="38235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b="1" dirty="0" smtClean="0">
                <a:latin typeface="Segoe UI Semibold" panose="020B0702040204020203" pitchFamily="34" charset="0"/>
              </a:rPr>
              <a:t>Do you remember our</a:t>
            </a:r>
            <a:r>
              <a:rPr lang="ru-RU" sz="2400" b="1" dirty="0" smtClean="0">
                <a:latin typeface="Segoe UI Semibold" panose="020B0702040204020203" pitchFamily="34" charset="0"/>
              </a:rPr>
              <a:t> </a:t>
            </a:r>
            <a:r>
              <a:rPr lang="en-US" sz="2400" b="1" dirty="0" smtClean="0">
                <a:latin typeface="Segoe UI Semibold" panose="020B0702040204020203" pitchFamily="34" charset="0"/>
              </a:rPr>
              <a:t>personnel problem?!</a:t>
            </a:r>
            <a:endParaRPr lang="ru-RU" sz="2400" b="1" dirty="0">
              <a:latin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4B12AE4-F614-4662-8346-01C249423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35" y="1166811"/>
            <a:ext cx="4505325" cy="2809875"/>
          </a:xfrm>
          <a:prstGeom prst="rect">
            <a:avLst/>
          </a:prstGeom>
        </p:spPr>
      </p:pic>
      <p:pic>
        <p:nvPicPr>
          <p:cNvPr id="6" name="Рисунок 4">
            <a:extLst>
              <a:ext uri="{FF2B5EF4-FFF2-40B4-BE49-F238E27FC236}">
                <a16:creationId xmlns="" xmlns:a16="http://schemas.microsoft.com/office/drawing/2014/main" id="{B7E27BE5-205E-43D7-96A6-63174BE1E8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268201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1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-49475" y="4245825"/>
            <a:ext cx="2854800" cy="4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Прямоугольник 3">
            <a:extLst>
              <a:ext uri="{FF2B5EF4-FFF2-40B4-BE49-F238E27FC236}">
                <a16:creationId xmlns="" xmlns:a16="http://schemas.microsoft.com/office/drawing/2014/main" id="{2C8F67C4-7393-494B-A255-8E0CE8B03D38}"/>
              </a:ext>
            </a:extLst>
          </p:cNvPr>
          <p:cNvSpPr/>
          <p:nvPr/>
        </p:nvSpPr>
        <p:spPr>
          <a:xfrm>
            <a:off x="0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FEF1C0F-16B3-4E10-970C-89AC2964398A}"/>
              </a:ext>
            </a:extLst>
          </p:cNvPr>
          <p:cNvSpPr/>
          <p:nvPr/>
        </p:nvSpPr>
        <p:spPr>
          <a:xfrm>
            <a:off x="463524" y="123586"/>
            <a:ext cx="8483705" cy="1676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7391"/>
              </a:lnSpc>
            </a:pP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Now the worker’s task is:</a:t>
            </a:r>
            <a:endParaRPr lang="ru-RU" sz="160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19100">
              <a:lnSpc>
                <a:spcPct val="117391"/>
              </a:lnSpc>
              <a:buClr>
                <a:schemeClr val="dk1"/>
              </a:buClr>
              <a:buSzPct val="100000"/>
              <a:buAutoNum type="arabicParenR"/>
            </a:pP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To read the text on the screen only.</a:t>
            </a:r>
          </a:p>
          <a:p>
            <a:pPr marL="457200" lvl="0" indent="-419100">
              <a:lnSpc>
                <a:spcPct val="117391"/>
              </a:lnSpc>
              <a:buClr>
                <a:schemeClr val="dk1"/>
              </a:buClr>
              <a:buSzPct val="100000"/>
              <a:buAutoNum type="arabicParenR"/>
            </a:pP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ru-RU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expression, preferably</a:t>
            </a:r>
            <a:r>
              <a:rPr lang="ru-RU" sz="1600" dirty="0" smtClean="0">
                <a:solidFill>
                  <a:schemeClr val="dk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ru-RU" sz="1600" dirty="0">
              <a:solidFill>
                <a:schemeClr val="dk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19100">
              <a:lnSpc>
                <a:spcPct val="117391"/>
              </a:lnSpc>
              <a:buClr>
                <a:schemeClr val="dk1"/>
              </a:buClr>
              <a:buSzPct val="100000"/>
              <a:buAutoNum type="arabicParenR"/>
            </a:pPr>
            <a:r>
              <a:rPr lang="en-US" sz="1600" b="1" dirty="0" smtClean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Other things will do </a:t>
            </a:r>
            <a:r>
              <a:rPr lang="ru-RU" sz="1600" b="1" dirty="0" smtClean="0">
                <a:solidFill>
                  <a:srgbClr val="00B0F0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CRM</a:t>
            </a:r>
            <a:endParaRPr lang="ru-RU" sz="1600" b="1" dirty="0">
              <a:solidFill>
                <a:srgbClr val="00B0F0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>
              <a:lnSpc>
                <a:spcPct val="117391"/>
              </a:lnSpc>
            </a:pPr>
            <a:r>
              <a:rPr lang="en-US" sz="1200" dirty="0" smtClean="0">
                <a:solidFill>
                  <a:srgbClr val="666666"/>
                </a:solidFill>
                <a:latin typeface="Segoe UI Light" panose="020B0502040204020203" pitchFamily="34" charset="0"/>
              </a:rPr>
              <a:t>SHORT </a:t>
            </a:r>
            <a:r>
              <a:rPr lang="ru-RU" sz="1200" dirty="0" smtClean="0">
                <a:solidFill>
                  <a:srgbClr val="666666"/>
                </a:solidFill>
                <a:latin typeface="Segoe UI Light" panose="020B0502040204020203" pitchFamily="34" charset="0"/>
              </a:rPr>
              <a:t>CRM</a:t>
            </a:r>
            <a:r>
              <a:rPr lang="ru-RU" sz="1200" dirty="0">
                <a:solidFill>
                  <a:srgbClr val="666666"/>
                </a:solidFill>
                <a:latin typeface="Segoe UI Light" panose="020B0502040204020203" pitchFamily="34" charset="0"/>
              </a:rPr>
              <a:t>: </a:t>
            </a:r>
          </a:p>
          <a:p>
            <a:pPr lvl="0">
              <a:lnSpc>
                <a:spcPct val="117391"/>
              </a:lnSpc>
            </a:pPr>
            <a:r>
              <a:rPr lang="en-US" sz="1200" dirty="0" smtClean="0">
                <a:solidFill>
                  <a:srgbClr val="666666"/>
                </a:solidFill>
                <a:latin typeface="Segoe UI Light" panose="020B0502040204020203" pitchFamily="34" charset="0"/>
              </a:rPr>
              <a:t>I want to place any monkey in front of PC, </a:t>
            </a:r>
            <a:r>
              <a:rPr lang="en-US" sz="1200" smtClean="0">
                <a:solidFill>
                  <a:srgbClr val="666666"/>
                </a:solidFill>
                <a:latin typeface="Segoe UI Light" panose="020B0502040204020203" pitchFamily="34" charset="0"/>
              </a:rPr>
              <a:t>that has </a:t>
            </a:r>
            <a:r>
              <a:rPr lang="en-US" sz="1200" dirty="0" smtClean="0">
                <a:solidFill>
                  <a:srgbClr val="666666"/>
                </a:solidFill>
                <a:latin typeface="Segoe UI Light" panose="020B0502040204020203" pitchFamily="34" charset="0"/>
              </a:rPr>
              <a:t>a bit of reading </a:t>
            </a:r>
            <a:r>
              <a:rPr lang="en-US" sz="1200" smtClean="0">
                <a:solidFill>
                  <a:srgbClr val="666666"/>
                </a:solidFill>
                <a:latin typeface="Segoe UI Light" panose="020B0502040204020203" pitchFamily="34" charset="0"/>
              </a:rPr>
              <a:t>and speaking </a:t>
            </a:r>
            <a:r>
              <a:rPr lang="en-US" sz="1200" dirty="0" smtClean="0">
                <a:solidFill>
                  <a:srgbClr val="666666"/>
                </a:solidFill>
                <a:latin typeface="Segoe UI Light" panose="020B0502040204020203" pitchFamily="34" charset="0"/>
              </a:rPr>
              <a:t>skills.</a:t>
            </a:r>
            <a:endParaRPr lang="ru-RU" sz="1200" dirty="0">
              <a:solidFill>
                <a:srgbClr val="66666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5" name="Shape 555">
            <a:extLst>
              <a:ext uri="{FF2B5EF4-FFF2-40B4-BE49-F238E27FC236}">
                <a16:creationId xmlns="" xmlns:a16="http://schemas.microsoft.com/office/drawing/2014/main" id="{D3031A75-954F-4C92-B960-CAC672AD30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6417" r="5642" b="8476"/>
          <a:stretch/>
        </p:blipFill>
        <p:spPr>
          <a:xfrm>
            <a:off x="245152" y="2083215"/>
            <a:ext cx="7728625" cy="3060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407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108800" y="204500"/>
            <a:ext cx="2322600" cy="30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endParaRPr/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3">
            <a:alphaModFix/>
          </a:blip>
          <a:srcRect l="7457" t="17151" r="6134" b="19581"/>
          <a:stretch/>
        </p:blipFill>
        <p:spPr>
          <a:xfrm>
            <a:off x="4984662" y="1575886"/>
            <a:ext cx="3706550" cy="27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Shape 563"/>
          <p:cNvSpPr txBox="1"/>
          <p:nvPr/>
        </p:nvSpPr>
        <p:spPr>
          <a:xfrm>
            <a:off x="4739400" y="4332378"/>
            <a:ext cx="4404600" cy="66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lnSpc>
                <a:spcPct val="117391"/>
              </a:lnSpc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…and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these are bones.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They turned out to be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an excellent soup! when you have a HARD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ECONOMY</a:t>
            </a:r>
            <a:endParaRPr lang="ru" sz="1600" dirty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4" name="Shape 564"/>
          <p:cNvSpPr txBox="1"/>
          <p:nvPr/>
        </p:nvSpPr>
        <p:spPr>
          <a:xfrm>
            <a:off x="5614050" y="999372"/>
            <a:ext cx="2628000" cy="66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3000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$</a:t>
            </a:r>
            <a:r>
              <a:rPr lang="ru" sz="300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1</a:t>
            </a:r>
            <a:r>
              <a:rPr lang="en-US" sz="30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per one</a:t>
            </a:r>
            <a:endParaRPr lang="ru" sz="300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lvl="0" algn="ctr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1150" dirty="0" smtClean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Price in Cambodia</a:t>
            </a:r>
            <a:endParaRPr lang="ru" sz="1150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65" name="Shape 565"/>
          <p:cNvPicPr preferRelativeResize="0"/>
          <p:nvPr/>
        </p:nvPicPr>
        <p:blipFill rotWithShape="1">
          <a:blip r:embed="rId4">
            <a:alphaModFix/>
          </a:blip>
          <a:srcRect l="4829" t="23998" r="4384" b="8570"/>
          <a:stretch/>
        </p:blipFill>
        <p:spPr>
          <a:xfrm>
            <a:off x="165353" y="1618529"/>
            <a:ext cx="4342822" cy="2713849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165352" y="4272828"/>
            <a:ext cx="4297109" cy="7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7391"/>
              </a:lnSpc>
            </a:pP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this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is Rolls Royce. 2 years ago I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bought it 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from a dealer</a:t>
            </a:r>
            <a:endParaRPr lang="ru" sz="1600" dirty="0">
              <a:solidFill>
                <a:schemeClr val="tx1"/>
              </a:solidFill>
              <a:highlight>
                <a:srgbClr val="FFFFFF"/>
              </a:highligh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67" name="Shape 567"/>
          <p:cNvSpPr txBox="1">
            <a:spLocks noGrp="1"/>
          </p:cNvSpPr>
          <p:nvPr>
            <p:ph type="ctrTitle"/>
          </p:nvPr>
        </p:nvSpPr>
        <p:spPr>
          <a:xfrm>
            <a:off x="75599" y="201250"/>
            <a:ext cx="5141170" cy="120668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/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EPILOGUE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Having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invested everything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we had,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taking risks...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1 year we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lived at work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from morning till night ... </a:t>
            </a:r>
            <a:r>
              <a:rPr lang="en-US" sz="1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saving literally every dollar…</a:t>
            </a:r>
            <a:endParaRPr lang="ru" sz="160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Shape 5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350" y="2254100"/>
            <a:ext cx="5135524" cy="288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9775" y="0"/>
            <a:ext cx="5214223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 rotWithShape="1">
          <a:blip r:embed="rId5">
            <a:alphaModFix/>
          </a:blip>
          <a:srcRect t="23925"/>
          <a:stretch/>
        </p:blipFill>
        <p:spPr>
          <a:xfrm>
            <a:off x="74100" y="0"/>
            <a:ext cx="38038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Shape 575"/>
          <p:cNvSpPr txBox="1">
            <a:spLocks noGrp="1"/>
          </p:cNvSpPr>
          <p:nvPr>
            <p:ph type="ctrTitle"/>
          </p:nvPr>
        </p:nvSpPr>
        <p:spPr>
          <a:xfrm>
            <a:off x="1388050" y="2194350"/>
            <a:ext cx="4377600" cy="6969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1428"/>
              <a:buFont typeface="Arial"/>
              <a:buNone/>
            </a:pPr>
            <a:r>
              <a:rPr lang="ru" sz="3500">
                <a:solidFill>
                  <a:srgbClr val="FFFFFF"/>
                </a:solidFill>
              </a:rPr>
              <a:t>глава последняя: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0" y="1965750"/>
            <a:ext cx="9144000" cy="75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We got profits from the third month</a:t>
            </a:r>
            <a:r>
              <a:rPr lang="ru" sz="2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.</a:t>
            </a:r>
            <a:r>
              <a:rPr lang="en-US" sz="2000" dirty="0">
                <a:solidFill>
                  <a:schemeClr val="dk1"/>
                </a:solidFill>
                <a:latin typeface="Segoe UI Semibold" panose="020B0702040204020203" pitchFamily="34" charset="0"/>
              </a:rPr>
              <a:t>.</a:t>
            </a:r>
            <a:r>
              <a:rPr lang="ru" sz="2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.</a:t>
            </a:r>
            <a:endParaRPr lang="ru" sz="2000" dirty="0">
              <a:solidFill>
                <a:schemeClr val="dk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77" name="Shape 577"/>
          <p:cNvSpPr txBox="1"/>
          <p:nvPr/>
        </p:nvSpPr>
        <p:spPr>
          <a:xfrm>
            <a:off x="4055461" y="4589399"/>
            <a:ext cx="4349985" cy="55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24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...</a:t>
            </a: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but</a:t>
            </a:r>
            <a:r>
              <a:rPr lang="ru" sz="24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en-US" sz="24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ate the whole Asia</a:t>
            </a:r>
            <a:r>
              <a:rPr lang="ru" sz="240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…- </a:t>
            </a:r>
            <a:endParaRPr lang="ru" sz="240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Shape 582"/>
          <p:cNvPicPr preferRelativeResize="0"/>
          <p:nvPr/>
        </p:nvPicPr>
        <p:blipFill rotWithShape="1">
          <a:blip r:embed="rId3">
            <a:alphaModFix/>
          </a:blip>
          <a:srcRect l="12690" r="-12690"/>
          <a:stretch/>
        </p:blipFill>
        <p:spPr>
          <a:xfrm>
            <a:off x="2" y="807068"/>
            <a:ext cx="10668826" cy="4367256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Shape 583"/>
          <p:cNvSpPr txBox="1"/>
          <p:nvPr/>
        </p:nvSpPr>
        <p:spPr>
          <a:xfrm>
            <a:off x="5737262" y="1218095"/>
            <a:ext cx="3176890" cy="34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en-US" sz="2000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We have learnt a lot today..</a:t>
            </a:r>
            <a:r>
              <a:rPr lang="ru" sz="2000" b="1" dirty="0" smtClean="0">
                <a:solidFill>
                  <a:schemeClr val="bg1"/>
                </a:solidFill>
                <a:latin typeface="Segoe UI Semibold" panose="020B0702040204020203" pitchFamily="34" charset="0"/>
              </a:rPr>
              <a:t>.</a:t>
            </a:r>
            <a:endParaRPr lang="ru" sz="2000" b="1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84" name="Shape 584"/>
          <p:cNvSpPr txBox="1"/>
          <p:nvPr/>
        </p:nvSpPr>
        <p:spPr>
          <a:xfrm>
            <a:off x="135062" y="102219"/>
            <a:ext cx="9144000" cy="6430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3500" dirty="0">
                <a:solidFill>
                  <a:srgbClr val="00B0F0"/>
                </a:solidFill>
                <a:latin typeface="Segoe UI Semibold" panose="020B0702040204020203" pitchFamily="34" charset="0"/>
              </a:rPr>
              <a:t>…  - </a:t>
            </a:r>
            <a:r>
              <a:rPr lang="ru" sz="5000" dirty="0">
                <a:solidFill>
                  <a:srgbClr val="00B0F0"/>
                </a:solidFill>
                <a:latin typeface="Segoe UI Semibold" panose="020B0702040204020203" pitchFamily="34" charset="0"/>
              </a:rPr>
              <a:t> </a:t>
            </a:r>
            <a:r>
              <a:rPr lang="en-US" sz="50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SOLD A BUSINESS</a:t>
            </a:r>
            <a:r>
              <a:rPr lang="ru" sz="5000" dirty="0" smtClean="0">
                <a:solidFill>
                  <a:srgbClr val="00B0F0"/>
                </a:solidFill>
                <a:latin typeface="Segoe UI Semibold" panose="020B0702040204020203" pitchFamily="34" charset="0"/>
              </a:rPr>
              <a:t>!</a:t>
            </a:r>
            <a:endParaRPr lang="ru" sz="5000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85" name="Shape 585"/>
          <p:cNvSpPr txBox="1"/>
          <p:nvPr/>
        </p:nvSpPr>
        <p:spPr>
          <a:xfrm>
            <a:off x="5737262" y="1722882"/>
            <a:ext cx="3541800" cy="29938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1500" dirty="0">
                <a:solidFill>
                  <a:schemeClr val="bg1"/>
                </a:solidFill>
                <a:latin typeface="Segoe UI Semibold" panose="020B0702040204020203" pitchFamily="34" charset="0"/>
              </a:rPr>
              <a:t>LOCATION !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2500" dirty="0">
                <a:solidFill>
                  <a:schemeClr val="bg1"/>
                </a:solidFill>
                <a:latin typeface="Segoe UI Semibold" panose="020B0702040204020203" pitchFamily="34" charset="0"/>
              </a:rPr>
              <a:t>LOCATION ! ! ! </a:t>
            </a:r>
          </a:p>
          <a:p>
            <a:pPr lvl="0" rtl="0">
              <a:spcBef>
                <a:spcPts val="0"/>
              </a:spcBef>
              <a:buNone/>
            </a:pPr>
            <a:r>
              <a:rPr lang="ru" sz="3000" dirty="0">
                <a:solidFill>
                  <a:schemeClr val="bg1"/>
                </a:solidFill>
                <a:latin typeface="Segoe UI Semibold" panose="020B0702040204020203" pitchFamily="34" charset="0"/>
              </a:rPr>
              <a:t>LOCATION ! ! ! ! !</a:t>
            </a:r>
          </a:p>
          <a:p>
            <a:pPr lvl="0">
              <a:lnSpc>
                <a:spcPct val="117391"/>
              </a:lnSpc>
            </a:pPr>
            <a:r>
              <a:rPr lang="en-US" sz="2000" dirty="0">
                <a:solidFill>
                  <a:schemeClr val="bg1"/>
                </a:solidFill>
              </a:rPr>
              <a:t>market capacity - is of paramount </a:t>
            </a:r>
            <a:r>
              <a:rPr lang="en-US" sz="2000" dirty="0" smtClean="0">
                <a:solidFill>
                  <a:schemeClr val="bg1"/>
                </a:solidFill>
              </a:rPr>
              <a:t>importance.</a:t>
            </a:r>
          </a:p>
          <a:p>
            <a:pPr lvl="0">
              <a:lnSpc>
                <a:spcPct val="117391"/>
              </a:lnSpc>
            </a:pPr>
            <a:r>
              <a:rPr lang="en-US" sz="2000" dirty="0" smtClean="0">
                <a:solidFill>
                  <a:schemeClr val="bg1"/>
                </a:solidFill>
              </a:rPr>
              <a:t>Do </a:t>
            </a:r>
            <a:r>
              <a:rPr lang="en-US" sz="2000" dirty="0">
                <a:solidFill>
                  <a:schemeClr val="bg1"/>
                </a:solidFill>
              </a:rPr>
              <a:t>not </a:t>
            </a:r>
            <a:r>
              <a:rPr lang="en-US" sz="2000" dirty="0" smtClean="0">
                <a:solidFill>
                  <a:schemeClr val="bg1"/>
                </a:solidFill>
              </a:rPr>
              <a:t>start your business </a:t>
            </a:r>
            <a:r>
              <a:rPr lang="en-US" sz="2000" dirty="0">
                <a:solidFill>
                  <a:schemeClr val="bg1"/>
                </a:solidFill>
              </a:rPr>
              <a:t>in tiny </a:t>
            </a:r>
            <a:r>
              <a:rPr lang="en-US" sz="2000" dirty="0" smtClean="0">
                <a:solidFill>
                  <a:schemeClr val="bg1"/>
                </a:solidFill>
              </a:rPr>
              <a:t>countries</a:t>
            </a:r>
            <a:endParaRPr lang="ru" sz="2000" dirty="0">
              <a:solidFill>
                <a:schemeClr val="bg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586" name="Shape 586"/>
          <p:cNvSpPr txBox="1"/>
          <p:nvPr/>
        </p:nvSpPr>
        <p:spPr>
          <a:xfrm>
            <a:off x="1" y="942411"/>
            <a:ext cx="8589602" cy="5513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7391"/>
              </a:lnSpc>
              <a:spcBef>
                <a:spcPts val="0"/>
              </a:spcBef>
              <a:buNone/>
            </a:pPr>
            <a:r>
              <a:rPr lang="ru" sz="1150" dirty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90</a:t>
            </a:r>
            <a:r>
              <a:rPr lang="ru" sz="115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% </a:t>
            </a:r>
            <a:r>
              <a:rPr lang="en-US" sz="115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of buyers wanted to buy it with us, but we denied politely</a:t>
            </a:r>
            <a:r>
              <a:rPr lang="ru" sz="1150" dirty="0" smtClea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)))</a:t>
            </a:r>
            <a:endParaRPr lang="ru" sz="1150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-49475" y="4245825"/>
            <a:ext cx="2854800" cy="4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Прямоугольник 3">
            <a:extLst>
              <a:ext uri="{FF2B5EF4-FFF2-40B4-BE49-F238E27FC236}">
                <a16:creationId xmlns="" xmlns:a16="http://schemas.microsoft.com/office/drawing/2014/main" id="{2C8F67C4-7393-494B-A255-8E0CE8B03D38}"/>
              </a:ext>
            </a:extLst>
          </p:cNvPr>
          <p:cNvSpPr/>
          <p:nvPr/>
        </p:nvSpPr>
        <p:spPr>
          <a:xfrm>
            <a:off x="-22694" y="1147684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Shape 593">
            <a:extLst>
              <a:ext uri="{FF2B5EF4-FFF2-40B4-BE49-F238E27FC236}">
                <a16:creationId xmlns="" xmlns:a16="http://schemas.microsoft.com/office/drawing/2014/main" id="{A1ECBFFE-7F27-4687-9016-7D501FDA200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3362"/>
          <a:stretch/>
        </p:blipFill>
        <p:spPr>
          <a:xfrm>
            <a:off x="303891" y="802256"/>
            <a:ext cx="5002867" cy="35389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12844063-2C24-4AE2-AD6D-4AB4E97BB176}"/>
              </a:ext>
            </a:extLst>
          </p:cNvPr>
          <p:cNvSpPr/>
          <p:nvPr/>
        </p:nvSpPr>
        <p:spPr>
          <a:xfrm>
            <a:off x="5306758" y="925144"/>
            <a:ext cx="3837242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Dear colleagues</a:t>
            </a:r>
            <a:r>
              <a:rPr lang="ru-RU" sz="3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r>
              <a:rPr lang="ru" sz="32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ru" sz="3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>
              <a:buClr>
                <a:schemeClr val="dk1"/>
              </a:buClr>
              <a:buSzPct val="44000"/>
            </a:pPr>
            <a:r>
              <a:rPr lang="en-US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 our experience and earn </a:t>
            </a:r>
            <a:r>
              <a:rPr lang="en-US" sz="2800" b="1" dirty="0" smtClean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money</a:t>
            </a:r>
            <a:r>
              <a:rPr lang="ru-RU" sz="2800" dirty="0" smtClean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Earn on a </a:t>
            </a:r>
            <a:r>
              <a:rPr lang="en-US" sz="2800" b="1" dirty="0">
                <a:solidFill>
                  <a:srgbClr val="00B0F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global scale </a:t>
            </a:r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and in a lot of countries!</a:t>
            </a:r>
            <a:endParaRPr lang="ru" sz="32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2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/>
        </p:nvSpPr>
        <p:spPr>
          <a:xfrm>
            <a:off x="-49475" y="4245825"/>
            <a:ext cx="2854800" cy="461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Прямоугольник 3">
            <a:extLst>
              <a:ext uri="{FF2B5EF4-FFF2-40B4-BE49-F238E27FC236}">
                <a16:creationId xmlns="" xmlns:a16="http://schemas.microsoft.com/office/drawing/2014/main" id="{2C8F67C4-7393-494B-A255-8E0CE8B03D38}"/>
              </a:ext>
            </a:extLst>
          </p:cNvPr>
          <p:cNvSpPr/>
          <p:nvPr/>
        </p:nvSpPr>
        <p:spPr>
          <a:xfrm>
            <a:off x="0" y="0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Shape 599">
            <a:extLst>
              <a:ext uri="{FF2B5EF4-FFF2-40B4-BE49-F238E27FC236}">
                <a16:creationId xmlns="" xmlns:a16="http://schemas.microsoft.com/office/drawing/2014/main" id="{BAFD9A45-B73E-403B-ACE5-DA692F02824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9641"/>
          <a:stretch/>
        </p:blipFill>
        <p:spPr>
          <a:xfrm>
            <a:off x="149902" y="0"/>
            <a:ext cx="6375001" cy="28337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C4C5CA52-C977-4C46-8DED-3984AFA44054}"/>
              </a:ext>
            </a:extLst>
          </p:cNvPr>
          <p:cNvSpPr/>
          <p:nvPr/>
        </p:nvSpPr>
        <p:spPr>
          <a:xfrm>
            <a:off x="6553200" y="657702"/>
            <a:ext cx="259080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17391"/>
              </a:lnSpc>
            </a:pPr>
            <a:r>
              <a:rPr lang="en-US" sz="2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Any ideas</a:t>
            </a:r>
            <a:r>
              <a:rPr lang="ru-RU" sz="2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? </a:t>
            </a:r>
            <a:endParaRPr lang="ru-RU" sz="2000" dirty="0">
              <a:solidFill>
                <a:schemeClr val="dk1"/>
              </a:solidFill>
              <a:latin typeface="Segoe UI Semibold" panose="020B0702040204020203" pitchFamily="34" charset="0"/>
            </a:endParaRPr>
          </a:p>
          <a:p>
            <a:pPr lvl="0" algn="ctr">
              <a:lnSpc>
                <a:spcPct val="117391"/>
              </a:lnSpc>
            </a:pPr>
            <a:r>
              <a:rPr lang="en-US" sz="2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Any questions</a:t>
            </a:r>
            <a:r>
              <a:rPr lang="ru-RU" sz="2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? </a:t>
            </a:r>
            <a:endParaRPr lang="ru" sz="2000" dirty="0">
              <a:solidFill>
                <a:schemeClr val="dk1"/>
              </a:solidFill>
              <a:latin typeface="Segoe UI Semibold" panose="020B0702040204020203" pitchFamily="34" charset="0"/>
            </a:endParaRPr>
          </a:p>
          <a:p>
            <a:pPr lvl="0" algn="ctr">
              <a:lnSpc>
                <a:spcPct val="117391"/>
              </a:lnSpc>
            </a:pPr>
            <a:r>
              <a:rPr lang="en-US" sz="2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Take photos and call us</a:t>
            </a:r>
            <a:r>
              <a:rPr lang="ru-RU" sz="2000" dirty="0" smtClean="0">
                <a:solidFill>
                  <a:schemeClr val="dk1"/>
                </a:solidFill>
                <a:latin typeface="Segoe UI Semibold" panose="020B0702040204020203" pitchFamily="34" charset="0"/>
              </a:rPr>
              <a:t>!)</a:t>
            </a:r>
            <a:endParaRPr lang="ru" sz="2000" dirty="0">
              <a:solidFill>
                <a:schemeClr val="dk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8F8BCEF7-B37D-4322-A924-E8698BDE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34" y="4123073"/>
            <a:ext cx="706604" cy="7066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615D0553-D815-4AA7-A7EA-986792349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40" y="3099125"/>
            <a:ext cx="958793" cy="958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CF1D9667-09B6-4EED-9C81-190E92721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2910" y="4017212"/>
            <a:ext cx="918326" cy="9183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7512FBCC-41E5-47A2-BF70-874A2799BD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2910" y="3111685"/>
            <a:ext cx="886714" cy="8867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CE388DD-1D42-486D-87A0-106F788C5482}"/>
              </a:ext>
            </a:extLst>
          </p:cNvPr>
          <p:cNvSpPr/>
          <p:nvPr/>
        </p:nvSpPr>
        <p:spPr>
          <a:xfrm>
            <a:off x="1303871" y="3406742"/>
            <a:ext cx="1098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sz="2000" dirty="0">
                <a:solidFill>
                  <a:schemeClr val="dk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londa_n</a:t>
            </a:r>
            <a:endParaRPr lang="en-US" sz="2000" dirty="0">
              <a:latin typeface="Segoe UI Semibold" panose="020B07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ABD1A1D-95A6-443B-886F-11A92174431D}"/>
              </a:ext>
            </a:extLst>
          </p:cNvPr>
          <p:cNvSpPr/>
          <p:nvPr/>
        </p:nvSpPr>
        <p:spPr>
          <a:xfrm>
            <a:off x="1297452" y="4306815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sz="2000" dirty="0">
                <a:solidFill>
                  <a:schemeClr val="dk1"/>
                </a:solidFill>
                <a:latin typeface="Segoe UI Semibold" panose="020B0702040204020203" pitchFamily="34" charset="0"/>
                <a:sym typeface="Calibri"/>
              </a:rPr>
              <a:t>+79529153598</a:t>
            </a:r>
            <a:endParaRPr lang="en-US" sz="2000" dirty="0">
              <a:solidFill>
                <a:schemeClr val="dk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05F0AE75-2B15-4E02-B908-E5C6EEB2D6CB}"/>
              </a:ext>
            </a:extLst>
          </p:cNvPr>
          <p:cNvSpPr/>
          <p:nvPr/>
        </p:nvSpPr>
        <p:spPr>
          <a:xfrm>
            <a:off x="4430088" y="4276320"/>
            <a:ext cx="19319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sz="2000" dirty="0">
                <a:solidFill>
                  <a:schemeClr val="dk1"/>
                </a:solidFill>
                <a:latin typeface="Segoe UI Semibold" panose="020B0702040204020203" pitchFamily="34" charset="0"/>
                <a:sym typeface="Calibri"/>
              </a:rPr>
              <a:t>+79646486357</a:t>
            </a:r>
            <a:endParaRPr lang="en-US" sz="2000" dirty="0">
              <a:solidFill>
                <a:schemeClr val="dk1"/>
              </a:solidFill>
              <a:latin typeface="Segoe UI Semibold" panose="020B07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310B956D-0B09-46A9-80E3-E7A710000AAD}"/>
              </a:ext>
            </a:extLst>
          </p:cNvPr>
          <p:cNvSpPr/>
          <p:nvPr/>
        </p:nvSpPr>
        <p:spPr>
          <a:xfrm>
            <a:off x="4489624" y="3339739"/>
            <a:ext cx="24833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sz="2000" dirty="0">
                <a:solidFill>
                  <a:schemeClr val="dk1"/>
                </a:solidFill>
                <a:latin typeface="Segoe UI Semibold" panose="020B0702040204020203" pitchFamily="34" charset="0"/>
                <a:sym typeface="Calibri"/>
              </a:rPr>
              <a:t>anna_n111@mail.ru</a:t>
            </a:r>
            <a:endParaRPr lang="en-US" sz="2000" dirty="0">
              <a:solidFill>
                <a:schemeClr val="dk1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22" name="Рисунок 4">
            <a:extLst>
              <a:ext uri="{FF2B5EF4-FFF2-40B4-BE49-F238E27FC236}">
                <a16:creationId xmlns="" xmlns:a16="http://schemas.microsoft.com/office/drawing/2014/main" id="{A4AF49EB-A32A-494C-9FFC-FAD2C4481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05" y="4178968"/>
            <a:ext cx="964532" cy="96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9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Shape 102"/>
          <p:cNvPicPr preferRelativeResize="0"/>
          <p:nvPr/>
        </p:nvPicPr>
        <p:blipFill rotWithShape="1">
          <a:blip r:embed="rId3">
            <a:alphaModFix/>
          </a:blip>
          <a:srcRect t="5410" b="23187"/>
          <a:stretch/>
        </p:blipFill>
        <p:spPr>
          <a:xfrm>
            <a:off x="0" y="8426"/>
            <a:ext cx="9144000" cy="367258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Shape 103"/>
          <p:cNvSpPr txBox="1"/>
          <p:nvPr/>
        </p:nvSpPr>
        <p:spPr>
          <a:xfrm>
            <a:off x="893850" y="3701792"/>
            <a:ext cx="7356300" cy="1345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500" b="1" dirty="0" smtClean="0">
                <a:solidFill>
                  <a:schemeClr val="dk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Non collateral loans 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2500" b="1" dirty="0" smtClean="0">
                <a:solidFill>
                  <a:schemeClr val="dk1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DO NOT EXSIST.</a:t>
            </a:r>
            <a:endParaRPr lang="ru" sz="3000" b="1" dirty="0">
              <a:solidFill>
                <a:schemeClr val="dk1"/>
              </a:solidFill>
              <a:latin typeface="Segoe UI Semibold" panose="020B0702040204020203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3681013"/>
            <a:ext cx="164892" cy="1462487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5">
            <a:extLst>
              <a:ext uri="{FF2B5EF4-FFF2-40B4-BE49-F238E27FC236}">
                <a16:creationId xmlns="" xmlns:a16="http://schemas.microsoft.com/office/drawing/2014/main" id="{D70BAEAD-CD89-430A-A0EC-FFF7FA1C449D}"/>
              </a:ext>
            </a:extLst>
          </p:cNvPr>
          <p:cNvSpPr/>
          <p:nvPr/>
        </p:nvSpPr>
        <p:spPr>
          <a:xfrm rot="16200000" flipV="1">
            <a:off x="4497049" y="-1349115"/>
            <a:ext cx="149902" cy="2848132"/>
          </a:xfrm>
          <a:prstGeom prst="rect">
            <a:avLst/>
          </a:prstGeom>
          <a:gradFill>
            <a:gsLst>
              <a:gs pos="0">
                <a:srgbClr val="2172BD"/>
              </a:gs>
              <a:gs pos="100000">
                <a:srgbClr val="40A8EE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Shape 116">
            <a:extLst>
              <a:ext uri="{FF2B5EF4-FFF2-40B4-BE49-F238E27FC236}">
                <a16:creationId xmlns="" xmlns:a16="http://schemas.microsoft.com/office/drawing/2014/main" id="{1A8CD946-A1D3-4642-B221-2AA9A653E439}"/>
              </a:ext>
            </a:extLst>
          </p:cNvPr>
          <p:cNvSpPr txBox="1"/>
          <p:nvPr/>
        </p:nvSpPr>
        <p:spPr>
          <a:xfrm>
            <a:off x="92415" y="524817"/>
            <a:ext cx="4479585" cy="5330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overdue in Cambodian </a:t>
            </a:r>
            <a:r>
              <a:rPr lang="en-US" sz="28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MFOs </a:t>
            </a:r>
            <a:r>
              <a:rPr lang="en-US" sz="2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for more than 30 days</a:t>
            </a:r>
            <a:endParaRPr lang="ru" sz="2800" b="1" dirty="0">
              <a:solidFill>
                <a:schemeClr val="dk1"/>
              </a:solidFill>
              <a:highlight>
                <a:srgbClr val="FFFFFF"/>
              </a:highlight>
              <a:latin typeface="Segoe UI Semibold" panose="020B0702040204020203" pitchFamily="34" charset="0"/>
              <a:ea typeface="Segoe UI" panose="020B0502040204020203" pitchFamily="34" charset="0"/>
              <a:cs typeface="Segoe UI Semibold" panose="020B0702040204020203" pitchFamily="34" charset="0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A1DE9B4-13B2-404A-BAB2-3E6C7A92A27E}"/>
              </a:ext>
            </a:extLst>
          </p:cNvPr>
          <p:cNvSpPr/>
          <p:nvPr/>
        </p:nvSpPr>
        <p:spPr>
          <a:xfrm>
            <a:off x="4436533" y="791344"/>
            <a:ext cx="25875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totals</a:t>
            </a:r>
            <a:r>
              <a:rPr lang="ru" sz="3200" dirty="0" smtClean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 </a:t>
            </a:r>
            <a:r>
              <a:rPr lang="ru" sz="3200" dirty="0">
                <a:solidFill>
                  <a:srgbClr val="00B0F0"/>
                </a:solidFill>
                <a:latin typeface="Segoe UI Semibold" panose="020B0702040204020203" pitchFamily="34" charset="0"/>
                <a:ea typeface="Calibri"/>
                <a:cs typeface="Calibri"/>
                <a:sym typeface="Calibri"/>
              </a:rPr>
              <a:t>0,9% :)</a:t>
            </a:r>
            <a:endParaRPr lang="en-US" sz="3200" dirty="0">
              <a:solidFill>
                <a:srgbClr val="00B0F0"/>
              </a:solidFill>
              <a:latin typeface="Segoe UI Semibold" panose="020B0702040204020203" pitchFamily="34" charset="0"/>
            </a:endParaRPr>
          </a:p>
        </p:txBody>
      </p:sp>
      <p:pic>
        <p:nvPicPr>
          <p:cNvPr id="9" name="Shape 108">
            <a:extLst>
              <a:ext uri="{FF2B5EF4-FFF2-40B4-BE49-F238E27FC236}">
                <a16:creationId xmlns="" xmlns:a16="http://schemas.microsoft.com/office/drawing/2014/main" id="{678E3AC0-25B6-4952-9447-8272F91E62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80" t="29641" r="19811" b="17588"/>
          <a:stretch/>
        </p:blipFill>
        <p:spPr>
          <a:xfrm>
            <a:off x="-32429" y="1873957"/>
            <a:ext cx="9176429" cy="3269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0492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3063</Words>
  <Application>Microsoft Macintosh PowerPoint</Application>
  <PresentationFormat>Экран (16:9)</PresentationFormat>
  <Paragraphs>405</Paragraphs>
  <Slides>78</Slides>
  <Notes>78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78</vt:i4>
      </vt:variant>
    </vt:vector>
  </HeadingPairs>
  <TitlesOfParts>
    <vt:vector size="87" baseType="lpstr">
      <vt:lpstr>Arial</vt:lpstr>
      <vt:lpstr>Calibri</vt:lpstr>
      <vt:lpstr>Comic Sans MS</vt:lpstr>
      <vt:lpstr>Segoe UI</vt:lpstr>
      <vt:lpstr>Segoe UI </vt:lpstr>
      <vt:lpstr>Segoe UI Light</vt:lpstr>
      <vt:lpstr>Segoe UI Semibold</vt:lpstr>
      <vt:lpstr>Times New Roman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Market situation in Cambodia</vt:lpstr>
      <vt:lpstr>Local banks and MFO  even the thought about non_collateral lending money is scary</vt:lpstr>
      <vt:lpstr>Презентация PowerPoint</vt:lpstr>
      <vt:lpstr>Презентация PowerPoint</vt:lpstr>
      <vt:lpstr>Презентация PowerPoint</vt:lpstr>
      <vt:lpstr>What about Banks ? they also earn money! </vt:lpstr>
      <vt:lpstr>Презентация PowerPoint</vt:lpstr>
      <vt:lpstr>Презентация PowerPoint</vt:lpstr>
      <vt:lpstr>a very simple checklist: how to test the country for "discoverability"  </vt:lpstr>
      <vt:lpstr>Презентация PowerPoint</vt:lpstr>
      <vt:lpstr>how to sleep well or searching for a local partner</vt:lpstr>
      <vt:lpstr>Презентация PowerPoint</vt:lpstr>
      <vt:lpstr>Презентация PowerPoint</vt:lpstr>
      <vt:lpstr>Презентация PowerPoint</vt:lpstr>
      <vt:lpstr>Презентация PowerPoint</vt:lpstr>
      <vt:lpstr>We’ve become a part of the family of our co-founders</vt:lpstr>
      <vt:lpstr>Презентация PowerPoint</vt:lpstr>
      <vt:lpstr>We start to provide loans STRICTLY before the salary 2% per a day</vt:lpstr>
      <vt:lpstr>Презентация PowerPoint</vt:lpstr>
      <vt:lpstr>90% creditors take the 1st credit in their life</vt:lpstr>
      <vt:lpstr>Aims of loans: - Food - 15%  - Wedding invitation - 35%</vt:lpstr>
      <vt:lpstr>Презентация PowerPoint</vt:lpstr>
      <vt:lpstr>HOW DID WE PROVIDE CREDITS?</vt:lpstr>
      <vt:lpstr>Презентация PowerPoint</vt:lpstr>
      <vt:lpstr>Staff management and its peculiarities</vt:lpstr>
      <vt:lpstr>Презентация PowerPoint</vt:lpstr>
      <vt:lpstr>Презентация PowerPoint</vt:lpstr>
      <vt:lpstr>Civil War Witnesses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WEBSITE and LEAD GENERATION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Penetration of Internet.  Country’s pecularities</vt:lpstr>
      <vt:lpstr>Презентация PowerPoint</vt:lpstr>
      <vt:lpstr>FAN Page  FACEBOOK</vt:lpstr>
      <vt:lpstr>Презентация PowerPoint</vt:lpstr>
      <vt:lpstr>Презентация PowerPoint</vt:lpstr>
      <vt:lpstr>Презентация PowerPoint</vt:lpstr>
      <vt:lpstr>MONEY COLLECTION:  GOOD BAD ANGRY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Financial indicators of work</vt:lpstr>
      <vt:lpstr>Every client took at average  4,5 loans.</vt:lpstr>
      <vt:lpstr>Презентация PowerPoint</vt:lpstr>
      <vt:lpstr>Презентация PowerPoint</vt:lpstr>
      <vt:lpstr>How we checked clients and how we SHOULDN’T have done</vt:lpstr>
      <vt:lpstr>Презентация PowerPoint</vt:lpstr>
      <vt:lpstr>Презентация PowerPoint</vt:lpstr>
      <vt:lpstr>CRM or ROBOTS run </vt:lpstr>
      <vt:lpstr>Презентация PowerPoint</vt:lpstr>
      <vt:lpstr>Презентация PowerPoint</vt:lpstr>
      <vt:lpstr>Презентация PowerPoint</vt:lpstr>
      <vt:lpstr>EPILOGUE:  Having invested everything we had, and taking risks... For 1 year we lived at work from morning till night ... saving literally every dollar…</vt:lpstr>
      <vt:lpstr>глава последняя: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Yulia Smirnova</dc:creator>
  <cp:lastModifiedBy>Yulia Smirnova</cp:lastModifiedBy>
  <cp:revision>113</cp:revision>
  <dcterms:modified xsi:type="dcterms:W3CDTF">2017-09-09T06:16:23Z</dcterms:modified>
</cp:coreProperties>
</file>